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4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5.xml" ContentType="application/vnd.openxmlformats-officedocument.presentationml.notesSl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6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7.xml" ContentType="application/vnd.openxmlformats-officedocument.presentationml.notesSlid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8.xml" ContentType="application/vnd.openxmlformats-officedocument.presentationml.notesSl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9.xml" ContentType="application/vnd.openxmlformats-officedocument.presentationml.notesSlid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7" r:id="rId5"/>
    <p:sldId id="258" r:id="rId6"/>
    <p:sldId id="275" r:id="rId7"/>
    <p:sldId id="276" r:id="rId8"/>
    <p:sldId id="291" r:id="rId9"/>
    <p:sldId id="278" r:id="rId10"/>
    <p:sldId id="279" r:id="rId11"/>
    <p:sldId id="280" r:id="rId12"/>
    <p:sldId id="281" r:id="rId13"/>
    <p:sldId id="282" r:id="rId14"/>
    <p:sldId id="29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4" autoAdjust="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68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5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9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1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2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3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Tra 5 - 10</c:v>
                </c:pt>
                <c:pt idx="1">
                  <c:v>Tra 11 - 15</c:v>
                </c:pt>
                <c:pt idx="2">
                  <c:v>Tra 16 - 20</c:v>
                </c:pt>
                <c:pt idx="3">
                  <c:v>&gt;20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693</c:v>
                </c:pt>
                <c:pt idx="1">
                  <c:v>330</c:v>
                </c:pt>
                <c:pt idx="2">
                  <c:v>121</c:v>
                </c:pt>
                <c:pt idx="3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title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079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it-IT" sz="800" noProof="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53E-4B60-BAE3-54C598C340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3E-4B60-BAE3-54C598C340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53E-4B60-BAE3-54C598C3401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AB9B-408B-9A71-BFEA10F569F1}"/>
              </c:ext>
            </c:extLst>
          </c:dPt>
          <c:dLbls>
            <c:dLbl>
              <c:idx val="0"/>
              <c:layout>
                <c:manualLayout>
                  <c:x val="1.1069381630474107E-2"/>
                  <c:y val="3.795441021567105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3E-4B60-BAE3-54C598C34013}"/>
                </c:ext>
              </c:extLst>
            </c:dLbl>
            <c:dLbl>
              <c:idx val="1"/>
              <c:layout>
                <c:manualLayout>
                  <c:x val="-3.021237736266847E-2"/>
                  <c:y val="-1.29926569849814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3E-4B60-BAE3-54C598C34013}"/>
                </c:ext>
              </c:extLst>
            </c:dLbl>
            <c:dLbl>
              <c:idx val="2"/>
              <c:layout>
                <c:manualLayout>
                  <c:x val="-5.5983319811385018E-2"/>
                  <c:y val="-3.27858539529563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3E-4B60-BAE3-54C598C34013}"/>
                </c:ext>
              </c:extLst>
            </c:dLbl>
            <c:dLbl>
              <c:idx val="3"/>
              <c:layout>
                <c:manualLayout>
                  <c:x val="9.303054638551746E-3"/>
                  <c:y val="-4.61573212220680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B9B-408B-9A71-BFEA10F569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Riassegnazione presso reparti COVID-19 dedicati</c:v>
                </c:pt>
                <c:pt idx="1">
                  <c:v>Riassegnazione presso reparti di Emergenza e Pronto Soccorso</c:v>
                </c:pt>
                <c:pt idx="2">
                  <c:v>Riassegnazione presso reparti di Medicina Interna</c:v>
                </c:pt>
                <c:pt idx="3">
                  <c:v>Riassegnazione presso reparti di Terapia Intensiva e U.O. di Anestesia e Rianimazione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282</c:v>
                </c:pt>
                <c:pt idx="1">
                  <c:v>209</c:v>
                </c:pt>
                <c:pt idx="2">
                  <c:v>29</c:v>
                </c:pt>
                <c:pt idx="3" formatCode="&quot;€&quot;\ #,##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494452206014419"/>
          <c:y val="0"/>
          <c:w val="0.34009725202470975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No</c:v>
                </c:pt>
                <c:pt idx="1">
                  <c:v>Si, riduzione di meno del 50% dell’attività assistenziale propria dell’U.O.</c:v>
                </c:pt>
                <c:pt idx="2">
                  <c:v>Si, riduzione di più del 50% dell’attività assistenziale propria dell’U.O.</c:v>
                </c:pt>
                <c:pt idx="3">
                  <c:v>Azzeramento dell’attività assistenziale propria dell’U.O.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76</c:v>
                </c:pt>
                <c:pt idx="1">
                  <c:v>172</c:v>
                </c:pt>
                <c:pt idx="2">
                  <c:v>770</c:v>
                </c:pt>
                <c:pt idx="3">
                  <c:v>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title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079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it-IT" sz="800" noProof="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53E-4B60-BAE3-54C598C340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3E-4B60-BAE3-54C598C340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53E-4B60-BAE3-54C598C3401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AB9B-408B-9A71-BFEA10F569F1}"/>
              </c:ext>
            </c:extLst>
          </c:dPt>
          <c:dLbls>
            <c:dLbl>
              <c:idx val="0"/>
              <c:layout>
                <c:manualLayout>
                  <c:x val="2.3534668044184481E-2"/>
                  <c:y val="-4.200859023948991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3E-4B60-BAE3-54C598C34013}"/>
                </c:ext>
              </c:extLst>
            </c:dLbl>
            <c:dLbl>
              <c:idx val="1"/>
              <c:layout>
                <c:manualLayout>
                  <c:x val="1.9648473838906881E-2"/>
                  <c:y val="-4.63105309662078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3E-4B60-BAE3-54C598C34013}"/>
                </c:ext>
              </c:extLst>
            </c:dLbl>
            <c:dLbl>
              <c:idx val="2"/>
              <c:layout>
                <c:manualLayout>
                  <c:x val="-8.5899673490588385E-2"/>
                  <c:y val="2.38545472861937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3E-4B60-BAE3-54C598C34013}"/>
                </c:ext>
              </c:extLst>
            </c:dLbl>
            <c:dLbl>
              <c:idx val="3"/>
              <c:layout>
                <c:manualLayout>
                  <c:x val="-5.5515826175992371E-2"/>
                  <c:y val="-4.28255339779336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B9B-408B-9A71-BFEA10F569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No</c:v>
                </c:pt>
                <c:pt idx="1">
                  <c:v>Si, riduzione di meno del 50% dell’attività assistenziale propria dell’U.O.</c:v>
                </c:pt>
                <c:pt idx="2">
                  <c:v>Si, riduzione di più del 50% dell’attività assistenziale propria dell’U.O.</c:v>
                </c:pt>
                <c:pt idx="3">
                  <c:v>Azzeramento dell’attività assistenziale propria dell’U.O.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76</c:v>
                </c:pt>
                <c:pt idx="1">
                  <c:v>172</c:v>
                </c:pt>
                <c:pt idx="2">
                  <c:v>770</c:v>
                </c:pt>
                <c:pt idx="3" formatCode="&quot;€&quot;\ #,##0">
                  <c:v>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494452206014419"/>
          <c:y val="0"/>
          <c:w val="0.34009725202470975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No</c:v>
                </c:pt>
                <c:pt idx="1">
                  <c:v>Si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629</c:v>
                </c:pt>
                <c:pt idx="1">
                  <c:v>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title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079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it-IT" sz="800" noProof="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53E-4B60-BAE3-54C598C340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3E-4B60-BAE3-54C598C34013}"/>
              </c:ext>
            </c:extLst>
          </c:dPt>
          <c:dLbls>
            <c:dLbl>
              <c:idx val="0"/>
              <c:layout>
                <c:manualLayout>
                  <c:x val="2.3534668044184481E-2"/>
                  <c:y val="-4.200859023948991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3E-4B60-BAE3-54C598C34013}"/>
                </c:ext>
              </c:extLst>
            </c:dLbl>
            <c:dLbl>
              <c:idx val="1"/>
              <c:layout>
                <c:manualLayout>
                  <c:x val="-6.0128731041871865E-2"/>
                  <c:y val="-3.298338198966988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3E-4B60-BAE3-54C598C34013}"/>
                </c:ext>
              </c:extLst>
            </c:dLbl>
            <c:dLbl>
              <c:idx val="2"/>
              <c:layout>
                <c:manualLayout>
                  <c:x val="-8.5899673490588385E-2"/>
                  <c:y val="2.38545472861937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3E-4B60-BAE3-54C598C34013}"/>
                </c:ext>
              </c:extLst>
            </c:dLbl>
            <c:dLbl>
              <c:idx val="3"/>
              <c:layout>
                <c:manualLayout>
                  <c:x val="-5.5515826175992371E-2"/>
                  <c:y val="-4.28255339779336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B9B-408B-9A71-BFEA10F569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No</c:v>
                </c:pt>
                <c:pt idx="1">
                  <c:v>Si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629</c:v>
                </c:pt>
                <c:pt idx="1">
                  <c:v>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No</c:v>
                </c:pt>
                <c:pt idx="1">
                  <c:v>Si, diminuita disponibilità di ambienti a fronte dell’emergenza </c:v>
                </c:pt>
                <c:pt idx="2">
                  <c:v>Si, per diminuita disponibilità dell’U.O. di Anestesia e Rianimazione a fronte dell’emergenza </c:v>
                </c:pt>
                <c:pt idx="3">
                  <c:v>Si, per diminuita disponibilità di personale di Camera operatoria a fronte dell’emergenza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192</c:v>
                </c:pt>
                <c:pt idx="1">
                  <c:v>346</c:v>
                </c:pt>
                <c:pt idx="2">
                  <c:v>415</c:v>
                </c:pt>
                <c:pt idx="3">
                  <c:v>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title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079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it-IT" sz="800" noProof="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53E-4B60-BAE3-54C598C340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3E-4B60-BAE3-54C598C340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53E-4B60-BAE3-54C598C3401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AB9B-408B-9A71-BFEA10F569F1}"/>
              </c:ext>
            </c:extLst>
          </c:dPt>
          <c:dLbls>
            <c:dLbl>
              <c:idx val="0"/>
              <c:layout>
                <c:manualLayout>
                  <c:x val="2.3534668044184481E-2"/>
                  <c:y val="-4.200859023948991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3E-4B60-BAE3-54C598C34013}"/>
                </c:ext>
              </c:extLst>
            </c:dLbl>
            <c:dLbl>
              <c:idx val="1"/>
              <c:layout>
                <c:manualLayout>
                  <c:x val="1.9648473838906881E-2"/>
                  <c:y val="-4.63105309662078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3E-4B60-BAE3-54C598C34013}"/>
                </c:ext>
              </c:extLst>
            </c:dLbl>
            <c:dLbl>
              <c:idx val="2"/>
              <c:layout>
                <c:manualLayout>
                  <c:x val="-8.5899673490588385E-2"/>
                  <c:y val="2.38545472861937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3E-4B60-BAE3-54C598C34013}"/>
                </c:ext>
              </c:extLst>
            </c:dLbl>
            <c:dLbl>
              <c:idx val="3"/>
              <c:layout>
                <c:manualLayout>
                  <c:x val="-5.5515826175992371E-2"/>
                  <c:y val="-4.28255339779336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B9B-408B-9A71-BFEA10F569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No</c:v>
                </c:pt>
                <c:pt idx="1">
                  <c:v>Si, diminuita disponibilità di ambienti a fronte dell’emergenza </c:v>
                </c:pt>
                <c:pt idx="2">
                  <c:v>Si, per diminuita disponibilità dell’U.O. di Anestesia e Rianimazione a fronte dell’emergenza </c:v>
                </c:pt>
                <c:pt idx="3">
                  <c:v>Si, per diminuita disponibilità di personale di Camera operatoria a fronte dell’emergenza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192</c:v>
                </c:pt>
                <c:pt idx="1">
                  <c:v>346</c:v>
                </c:pt>
                <c:pt idx="2" formatCode="&quot;€&quot;\ #,##0">
                  <c:v>415</c:v>
                </c:pt>
                <c:pt idx="3" formatCode="&quot;€&quot;\ #,##0">
                  <c:v>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494452206014419"/>
          <c:y val="0"/>
          <c:w val="0.34009725202470975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Nessuna disponibilità di Sale Operatorie</c:v>
                </c:pt>
                <c:pt idx="1">
                  <c:v>Riduzione di meno del 50% della disponibilità di Sale Operatorie disponibili</c:v>
                </c:pt>
                <c:pt idx="2">
                  <c:v>Riduzione di più del 50% della disponibilità di Sale Operatorie disponibili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116</c:v>
                </c:pt>
                <c:pt idx="1">
                  <c:v>360</c:v>
                </c:pt>
                <c:pt idx="2">
                  <c:v>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title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079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it-IT" sz="800" noProof="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53E-4B60-BAE3-54C598C340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3E-4B60-BAE3-54C598C340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53E-4B60-BAE3-54C598C34013}"/>
              </c:ext>
            </c:extLst>
          </c:dPt>
          <c:dLbls>
            <c:dLbl>
              <c:idx val="0"/>
              <c:layout>
                <c:manualLayout>
                  <c:x val="2.3534668044184481E-2"/>
                  <c:y val="-4.200859023948991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3E-4B60-BAE3-54C598C34013}"/>
                </c:ext>
              </c:extLst>
            </c:dLbl>
            <c:dLbl>
              <c:idx val="1"/>
              <c:layout>
                <c:manualLayout>
                  <c:x val="1.9648473838906881E-2"/>
                  <c:y val="-4.63105309662078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3E-4B60-BAE3-54C598C34013}"/>
                </c:ext>
              </c:extLst>
            </c:dLbl>
            <c:dLbl>
              <c:idx val="2"/>
              <c:layout>
                <c:manualLayout>
                  <c:x val="-8.5899673490588385E-2"/>
                  <c:y val="2.38545472861937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3E-4B60-BAE3-54C598C34013}"/>
                </c:ext>
              </c:extLst>
            </c:dLbl>
            <c:dLbl>
              <c:idx val="3"/>
              <c:layout>
                <c:manualLayout>
                  <c:x val="-5.5515826175992371E-2"/>
                  <c:y val="-4.28255339779336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B9B-408B-9A71-BFEA10F569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Nessuna disponibilità di Sale Operatorie</c:v>
                </c:pt>
                <c:pt idx="1">
                  <c:v>Riduzione di meno del 50% della disponibilità di Sale Operatorie disponibili</c:v>
                </c:pt>
                <c:pt idx="2">
                  <c:v>Riduzione di più del 50% della disponibilità di Sale Operatorie disponibili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116</c:v>
                </c:pt>
                <c:pt idx="1">
                  <c:v>360</c:v>
                </c:pt>
                <c:pt idx="2" formatCode="&quot;€&quot;\ #,##0">
                  <c:v>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494452206014419"/>
          <c:y val="0"/>
          <c:w val="0.34009725202470975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No</c:v>
                </c:pt>
                <c:pt idx="1">
                  <c:v>Si per diminuita disponibilità di personale di camera operatoria a fronte dell’emergenza </c:v>
                </c:pt>
                <c:pt idx="2">
                  <c:v>Si, per diminuita disponibilità dell’U.O. di Anestesia e Rianimazione a fronte dell’emergenza </c:v>
                </c:pt>
                <c:pt idx="3">
                  <c:v>Si, per diminuita disponibilità di ambienti a fronte dell’emergenza </c:v>
                </c:pt>
                <c:pt idx="4">
                  <c:v>Si, per diminuita disponibilità di personale della proprio U.O. a fronte dell’emergenza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51</c:v>
                </c:pt>
                <c:pt idx="1">
                  <c:v>129</c:v>
                </c:pt>
                <c:pt idx="2">
                  <c:v>379</c:v>
                </c:pt>
                <c:pt idx="3">
                  <c:v>408</c:v>
                </c:pt>
                <c:pt idx="4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title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079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it-IT" sz="800" noProof="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748-4B00-840F-5A1A12B76F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48-4B00-840F-5A1A12B76F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48-4B00-840F-5A1A12B76F3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748-4B00-840F-5A1A12B76F31}"/>
              </c:ext>
            </c:extLst>
          </c:dPt>
          <c:dLbls>
            <c:dLbl>
              <c:idx val="0"/>
              <c:layout>
                <c:manualLayout>
                  <c:x val="3.9744922714354869E-2"/>
                  <c:y val="0.1831636088984452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748-4B00-840F-5A1A12B76F31}"/>
                </c:ext>
              </c:extLst>
            </c:dLbl>
            <c:dLbl>
              <c:idx val="1"/>
              <c:layout>
                <c:manualLayout>
                  <c:x val="-4.3322936161364109E-2"/>
                  <c:y val="2.879268328835419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748-4B00-840F-5A1A12B76F31}"/>
                </c:ext>
              </c:extLst>
            </c:dLbl>
            <c:dLbl>
              <c:idx val="2"/>
              <c:layout>
                <c:manualLayout>
                  <c:x val="-6.1460109516878074E-2"/>
                  <c:y val="3.262109147804679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748-4B00-840F-5A1A12B76F31}"/>
                </c:ext>
              </c:extLst>
            </c:dLbl>
            <c:dLbl>
              <c:idx val="3"/>
              <c:layout>
                <c:manualLayout>
                  <c:x val="-5.3637970472031608E-2"/>
                  <c:y val="-1.847830678003141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748-4B00-840F-5A1A12B76F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Tra 5 - 10</c:v>
                </c:pt>
                <c:pt idx="1">
                  <c:v>Tra 11 - 15</c:v>
                </c:pt>
                <c:pt idx="2">
                  <c:v>Tra 16 - 20</c:v>
                </c:pt>
                <c:pt idx="3">
                  <c:v>&gt;20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693</c:v>
                </c:pt>
                <c:pt idx="1">
                  <c:v>330</c:v>
                </c:pt>
                <c:pt idx="2">
                  <c:v>121</c:v>
                </c:pt>
                <c:pt idx="3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48-4B00-840F-5A1A12B76F3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53E-4B60-BAE3-54C598C340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3E-4B60-BAE3-54C598C340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53E-4B60-BAE3-54C598C3401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AB9B-408B-9A71-BFEA10F569F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C670-4D5C-ABDB-E14536F2F5CA}"/>
              </c:ext>
            </c:extLst>
          </c:dPt>
          <c:dLbls>
            <c:dLbl>
              <c:idx val="0"/>
              <c:layout>
                <c:manualLayout>
                  <c:x val="2.3534668044184481E-2"/>
                  <c:y val="-4.200859023948991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3E-4B60-BAE3-54C598C34013}"/>
                </c:ext>
              </c:extLst>
            </c:dLbl>
            <c:dLbl>
              <c:idx val="1"/>
              <c:layout>
                <c:manualLayout>
                  <c:x val="1.9648473838906881E-2"/>
                  <c:y val="-4.63105309662078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3E-4B60-BAE3-54C598C34013}"/>
                </c:ext>
              </c:extLst>
            </c:dLbl>
            <c:dLbl>
              <c:idx val="2"/>
              <c:layout>
                <c:manualLayout>
                  <c:x val="-3.1052845135052954E-2"/>
                  <c:y val="7.049956870407643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3E-4B60-BAE3-54C598C34013}"/>
                </c:ext>
              </c:extLst>
            </c:dLbl>
            <c:dLbl>
              <c:idx val="3"/>
              <c:layout>
                <c:manualLayout>
                  <c:x val="-5.5515826175992371E-2"/>
                  <c:y val="-4.28255339779336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B9B-408B-9A71-BFEA10F569F1}"/>
                </c:ext>
              </c:extLst>
            </c:dLbl>
            <c:dLbl>
              <c:idx val="4"/>
              <c:layout>
                <c:manualLayout>
                  <c:x val="-7.3913953296178572E-2"/>
                  <c:y val="-1.7748719229501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670-4D5C-ABDB-E14536F2F5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No</c:v>
                </c:pt>
                <c:pt idx="1">
                  <c:v>Si per diminuita disponibilità di personale di camera operatoria a fronte dell’emergenza </c:v>
                </c:pt>
                <c:pt idx="2">
                  <c:v>Si, per diminuita disponibilità dell’U.O. di Anestesia e Rianimazione a fronte dell’emergenza </c:v>
                </c:pt>
                <c:pt idx="3">
                  <c:v>Si, per diminuita disponibilità di ambienti a fronte dell’emergenza </c:v>
                </c:pt>
                <c:pt idx="4">
                  <c:v>Si, per diminuita disponibilità di personale della proprio U.O. a fronte dell’emergenza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51</c:v>
                </c:pt>
                <c:pt idx="1">
                  <c:v>129</c:v>
                </c:pt>
                <c:pt idx="2" formatCode="&quot;€&quot;\ #,##0">
                  <c:v>379</c:v>
                </c:pt>
                <c:pt idx="3" formatCode="&quot;€&quot;\ #,##0">
                  <c:v>408</c:v>
                </c:pt>
                <c:pt idx="4" formatCode="&quot;€&quot;\ #,##0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494452206014419"/>
          <c:y val="0"/>
          <c:w val="0.34009725202470975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Azzeramento dell’attività chirurgica elettiva non oncologica </c:v>
                </c:pt>
                <c:pt idx="1">
                  <c:v>Riduzione di meno del 50% dell’attività chirurgica elettiva non oncologica </c:v>
                </c:pt>
                <c:pt idx="2">
                  <c:v>Riduzione di più del 50% dell’attività chirurgica elettiva non oncologica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812</c:v>
                </c:pt>
                <c:pt idx="1">
                  <c:v>44</c:v>
                </c:pt>
                <c:pt idx="2">
                  <c:v>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title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079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it-IT" sz="800" noProof="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53E-4B60-BAE3-54C598C340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3E-4B60-BAE3-54C598C340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53E-4B60-BAE3-54C598C34013}"/>
              </c:ext>
            </c:extLst>
          </c:dPt>
          <c:dLbls>
            <c:dLbl>
              <c:idx val="0"/>
              <c:layout>
                <c:manualLayout>
                  <c:x val="2.3534668044184481E-2"/>
                  <c:y val="-4.200859023948991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3E-4B60-BAE3-54C598C34013}"/>
                </c:ext>
              </c:extLst>
            </c:dLbl>
            <c:dLbl>
              <c:idx val="1"/>
              <c:layout>
                <c:manualLayout>
                  <c:x val="2.1972102712366063E-3"/>
                  <c:y val="-0.1062827013606284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3E-4B60-BAE3-54C598C34013}"/>
                </c:ext>
              </c:extLst>
            </c:dLbl>
            <c:dLbl>
              <c:idx val="2"/>
              <c:layout>
                <c:manualLayout>
                  <c:x val="-1.1108543914858261E-2"/>
                  <c:y val="-6.27719210613027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3E-4B60-BAE3-54C598C34013}"/>
                </c:ext>
              </c:extLst>
            </c:dLbl>
            <c:dLbl>
              <c:idx val="3"/>
              <c:layout>
                <c:manualLayout>
                  <c:x val="-5.5515826175992371E-2"/>
                  <c:y val="-4.28255339779336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B9B-408B-9A71-BFEA10F569F1}"/>
                </c:ext>
              </c:extLst>
            </c:dLbl>
            <c:dLbl>
              <c:idx val="4"/>
              <c:layout>
                <c:manualLayout>
                  <c:x val="-7.3913953296178572E-2"/>
                  <c:y val="-1.7748719229501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670-4D5C-ABDB-E14536F2F5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Azzeramento dell’attività chirurgica elettiva non oncologica </c:v>
                </c:pt>
                <c:pt idx="1">
                  <c:v>Riduzione di meno del 50% dell’attività chirurgica elettiva non oncologica </c:v>
                </c:pt>
                <c:pt idx="2">
                  <c:v>Riduzione di più del 50% dell’attività chirurgica elettiva non oncologica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812</c:v>
                </c:pt>
                <c:pt idx="1">
                  <c:v>44</c:v>
                </c:pt>
                <c:pt idx="2" formatCode="&quot;€&quot;\ #,##0">
                  <c:v>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494452206014419"/>
          <c:y val="0"/>
          <c:w val="0.34009725202470975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No </c:v>
                </c:pt>
                <c:pt idx="1">
                  <c:v>Si, per diminuita disponibilità dell’U.O. di Anestesia e Rianimazione a fronte dell’emergenza </c:v>
                </c:pt>
                <c:pt idx="2">
                  <c:v>Si, per diminuita disponibilità dell’U.O. di Anestesia e Rianimazione a fronte dell’emergenza </c:v>
                </c:pt>
                <c:pt idx="3">
                  <c:v>Si, per diminuita disponibilità di personale della proprio U.O. a fronte dell’emergenza </c:v>
                </c:pt>
                <c:pt idx="4">
                  <c:v>Si, per diminuita disponibilità di personale di camera operatoria a fronte dell’emergenza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362</c:v>
                </c:pt>
                <c:pt idx="1">
                  <c:v>289</c:v>
                </c:pt>
                <c:pt idx="2">
                  <c:v>289</c:v>
                </c:pt>
                <c:pt idx="3">
                  <c:v>45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title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079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it-IT" sz="800" noProof="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53E-4B60-BAE3-54C598C340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3E-4B60-BAE3-54C598C340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53E-4B60-BAE3-54C598C3401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AB9B-408B-9A71-BFEA10F569F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C670-4D5C-ABDB-E14536F2F5CA}"/>
              </c:ext>
            </c:extLst>
          </c:dPt>
          <c:dLbls>
            <c:dLbl>
              <c:idx val="0"/>
              <c:layout>
                <c:manualLayout>
                  <c:x val="2.3534668044184481E-2"/>
                  <c:y val="-4.200859023948991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3E-4B60-BAE3-54C598C34013}"/>
                </c:ext>
              </c:extLst>
            </c:dLbl>
            <c:dLbl>
              <c:idx val="1"/>
              <c:layout>
                <c:manualLayout>
                  <c:x val="1.9648473838906881E-2"/>
                  <c:y val="-4.63105309662078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3E-4B60-BAE3-54C598C34013}"/>
                </c:ext>
              </c:extLst>
            </c:dLbl>
            <c:dLbl>
              <c:idx val="2"/>
              <c:layout>
                <c:manualLayout>
                  <c:x val="-3.1052845135052954E-2"/>
                  <c:y val="7.049956870407643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3E-4B60-BAE3-54C598C34013}"/>
                </c:ext>
              </c:extLst>
            </c:dLbl>
            <c:dLbl>
              <c:idx val="3"/>
              <c:layout>
                <c:manualLayout>
                  <c:x val="-5.5515826175992371E-2"/>
                  <c:y val="-4.28255339779336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B9B-408B-9A71-BFEA10F569F1}"/>
                </c:ext>
              </c:extLst>
            </c:dLbl>
            <c:dLbl>
              <c:idx val="4"/>
              <c:layout>
                <c:manualLayout>
                  <c:x val="2.3314613303359301E-2"/>
                  <c:y val="-7.772088962392255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670-4D5C-ABDB-E14536F2F5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No </c:v>
                </c:pt>
                <c:pt idx="1">
                  <c:v>Si, per diminuita disponibilità dell’U.O. di Anestesia e Rianimazione a fronte dell’emergenza </c:v>
                </c:pt>
                <c:pt idx="2">
                  <c:v>Si, per diminuita disponibilità dell’U.O. di Anestesia e Rianimazione a fronte dell’emergenza </c:v>
                </c:pt>
                <c:pt idx="3">
                  <c:v>Si, per diminuita disponibilità di personale della proprio U.O. a fronte dell’emergenza </c:v>
                </c:pt>
                <c:pt idx="4">
                  <c:v>Si, per diminuita disponibilità di personale di camera operatoria a fronte dell’emergenza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362</c:v>
                </c:pt>
                <c:pt idx="1">
                  <c:v>289</c:v>
                </c:pt>
                <c:pt idx="2" formatCode="&quot;€&quot;\ #,##0">
                  <c:v>289</c:v>
                </c:pt>
                <c:pt idx="3" formatCode="&quot;€&quot;\ #,##0">
                  <c:v>45</c:v>
                </c:pt>
                <c:pt idx="4" formatCode="&quot;€&quot;\ #,##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494452206014419"/>
          <c:y val="0"/>
          <c:w val="0.34009725202470975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Azzeramento dell’attività chirurgica elettiva oncologica </c:v>
                </c:pt>
                <c:pt idx="1">
                  <c:v>Riduzione di meno del 50% dell’attività chirurgica elettiva oncologica </c:v>
                </c:pt>
                <c:pt idx="2">
                  <c:v>Riduzione di più del 50% dell’attività chirurgica elettiva oncologica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194</c:v>
                </c:pt>
                <c:pt idx="1">
                  <c:v>261</c:v>
                </c:pt>
                <c:pt idx="2">
                  <c:v>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title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079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it-IT" sz="800" noProof="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53E-4B60-BAE3-54C598C340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3E-4B60-BAE3-54C598C340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53E-4B60-BAE3-54C598C34013}"/>
              </c:ext>
            </c:extLst>
          </c:dPt>
          <c:dLbls>
            <c:dLbl>
              <c:idx val="0"/>
              <c:layout>
                <c:manualLayout>
                  <c:x val="2.3534668044184481E-2"/>
                  <c:y val="-4.200859023948991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3E-4B60-BAE3-54C598C34013}"/>
                </c:ext>
              </c:extLst>
            </c:dLbl>
            <c:dLbl>
              <c:idx val="1"/>
              <c:layout>
                <c:manualLayout>
                  <c:x val="4.9564925669198942E-2"/>
                  <c:y val="1.36616394282128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3E-4B60-BAE3-54C598C34013}"/>
                </c:ext>
              </c:extLst>
            </c:dLbl>
            <c:dLbl>
              <c:idx val="2"/>
              <c:layout>
                <c:manualLayout>
                  <c:x val="0"/>
                  <c:y val="-0.189379836338413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3E-4B60-BAE3-54C598C34013}"/>
                </c:ext>
              </c:extLst>
            </c:dLbl>
            <c:dLbl>
              <c:idx val="3"/>
              <c:layout>
                <c:manualLayout>
                  <c:x val="-5.5515826175992371E-2"/>
                  <c:y val="-4.28255339779336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B9B-408B-9A71-BFEA10F569F1}"/>
                </c:ext>
              </c:extLst>
            </c:dLbl>
            <c:dLbl>
              <c:idx val="4"/>
              <c:layout>
                <c:manualLayout>
                  <c:x val="2.3314613303359301E-2"/>
                  <c:y val="-7.772088962392255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670-4D5C-ABDB-E14536F2F5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Azzeramento dell’attività chirurgica elettiva oncologica </c:v>
                </c:pt>
                <c:pt idx="1">
                  <c:v>Riduzione di meno del 50% dell’attività chirurgica elettiva oncologica </c:v>
                </c:pt>
                <c:pt idx="2">
                  <c:v>Riduzione di più del 50% dell’attività chirurgica elettiva oncologica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194</c:v>
                </c:pt>
                <c:pt idx="1">
                  <c:v>261</c:v>
                </c:pt>
                <c:pt idx="2" formatCode="&quot;€&quot;\ #,##0">
                  <c:v>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494452206014419"/>
          <c:y val="0"/>
          <c:w val="0.34009725202470975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No </c:v>
                </c:pt>
                <c:pt idx="1">
                  <c:v>Si, l’attività è stata parzialmente svolta presso altri centri Hub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747</c:v>
                </c:pt>
                <c:pt idx="1">
                  <c:v>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title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079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it-IT" sz="800" noProof="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53E-4B60-BAE3-54C598C340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3E-4B60-BAE3-54C598C34013}"/>
              </c:ext>
            </c:extLst>
          </c:dPt>
          <c:dLbls>
            <c:dLbl>
              <c:idx val="0"/>
              <c:layout>
                <c:manualLayout>
                  <c:x val="-1.3957084810589924E-3"/>
                  <c:y val="0.1445714954320409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3E-4B60-BAE3-54C598C34013}"/>
                </c:ext>
              </c:extLst>
            </c:dLbl>
            <c:dLbl>
              <c:idx val="1"/>
              <c:layout>
                <c:manualLayout>
                  <c:x val="2.1972102712365959E-3"/>
                  <c:y val="-5.963767994274576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3E-4B60-BAE3-54C598C34013}"/>
                </c:ext>
              </c:extLst>
            </c:dLbl>
            <c:dLbl>
              <c:idx val="2"/>
              <c:layout>
                <c:manualLayout>
                  <c:x val="0"/>
                  <c:y val="-0.189379836338413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3E-4B60-BAE3-54C598C34013}"/>
                </c:ext>
              </c:extLst>
            </c:dLbl>
            <c:dLbl>
              <c:idx val="3"/>
              <c:layout>
                <c:manualLayout>
                  <c:x val="-5.5515826175992371E-2"/>
                  <c:y val="-4.28255339779336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B9B-408B-9A71-BFEA10F569F1}"/>
                </c:ext>
              </c:extLst>
            </c:dLbl>
            <c:dLbl>
              <c:idx val="4"/>
              <c:layout>
                <c:manualLayout>
                  <c:x val="2.3314613303359301E-2"/>
                  <c:y val="-7.772088962392255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670-4D5C-ABDB-E14536F2F5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No </c:v>
                </c:pt>
                <c:pt idx="1">
                  <c:v>Si, l’attività è stata parzialmente svolta presso altri centri Hub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747</c:v>
                </c:pt>
                <c:pt idx="1">
                  <c:v>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494452206014419"/>
          <c:y val="0.3864873203195997"/>
          <c:w val="0.34009725202470975"/>
          <c:h val="0.313651827708297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No </c:v>
                </c:pt>
                <c:pt idx="1">
                  <c:v>Si, per diminuita disponibilità dell’U.O. di Anestesia e Rianimazione a fronte dell’emergenza </c:v>
                </c:pt>
                <c:pt idx="2">
                  <c:v>Si, per diminuita disponibilità di ambienti a fronte dell’emergenza </c:v>
                </c:pt>
                <c:pt idx="3">
                  <c:v>Si, per diminuita disponibilità di personale della proprio U.O. a fronte dell’emergenza </c:v>
                </c:pt>
                <c:pt idx="4">
                  <c:v>Si, per diminuita disponibilità di personale di camera operatoria a fronte dell’emergenza </c:v>
                </c:pt>
                <c:pt idx="5">
                  <c:v>Si, per diminuita minore richiesta da parte dell'utenza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406</c:v>
                </c:pt>
                <c:pt idx="1">
                  <c:v>64</c:v>
                </c:pt>
                <c:pt idx="2">
                  <c:v>84</c:v>
                </c:pt>
                <c:pt idx="3">
                  <c:v>19</c:v>
                </c:pt>
                <c:pt idx="4">
                  <c:v>18</c:v>
                </c:pt>
                <c:pt idx="5">
                  <c:v>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title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079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it-IT" sz="800" noProof="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CASI COVID-19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No </c:v>
                </c:pt>
                <c:pt idx="1">
                  <c:v>Si, meno del 50% del personale medico </c:v>
                </c:pt>
                <c:pt idx="2">
                  <c:v>Si, più del 50% del personale medico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810</c:v>
                </c:pt>
                <c:pt idx="1">
                  <c:v>374</c:v>
                </c:pt>
                <c:pt idx="2" formatCode="&quot;€&quot;\ #,##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title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079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it-IT" sz="800" noProof="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53E-4B60-BAE3-54C598C340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3E-4B60-BAE3-54C598C340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53E-4B60-BAE3-54C598C3401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AB9B-408B-9A71-BFEA10F569F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C670-4D5C-ABDB-E14536F2F5C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EB0A-473D-9BA1-F884A2898B60}"/>
              </c:ext>
            </c:extLst>
          </c:dPt>
          <c:dLbls>
            <c:dLbl>
              <c:idx val="0"/>
              <c:layout>
                <c:manualLayout>
                  <c:x val="2.3534668044184481E-2"/>
                  <c:y val="-4.200859023948991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3E-4B60-BAE3-54C598C34013}"/>
                </c:ext>
              </c:extLst>
            </c:dLbl>
            <c:dLbl>
              <c:idx val="1"/>
              <c:layout>
                <c:manualLayout>
                  <c:x val="3.4606699754053005E-2"/>
                  <c:y val="-2.631980750140092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3E-4B60-BAE3-54C598C34013}"/>
                </c:ext>
              </c:extLst>
            </c:dLbl>
            <c:dLbl>
              <c:idx val="2"/>
              <c:layout>
                <c:manualLayout>
                  <c:x val="-3.1052845135052954E-2"/>
                  <c:y val="7.049956870407643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3E-4B60-BAE3-54C598C34013}"/>
                </c:ext>
              </c:extLst>
            </c:dLbl>
            <c:dLbl>
              <c:idx val="3"/>
              <c:layout>
                <c:manualLayout>
                  <c:x val="-5.0529750870943711E-2"/>
                  <c:y val="5.379629610196620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B9B-408B-9A71-BFEA10F569F1}"/>
                </c:ext>
              </c:extLst>
            </c:dLbl>
            <c:dLbl>
              <c:idx val="4"/>
              <c:layout>
                <c:manualLayout>
                  <c:x val="-0.10383030697538194"/>
                  <c:y val="-7.753357497098459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670-4D5C-ABDB-E14536F2F5CA}"/>
                </c:ext>
              </c:extLst>
            </c:dLbl>
            <c:dLbl>
              <c:idx val="5"/>
              <c:layout>
                <c:manualLayout>
                  <c:x val="1.0651454294865893E-2"/>
                  <c:y val="-0.2786596665904115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B0A-473D-9BA1-F884A2898B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No </c:v>
                </c:pt>
                <c:pt idx="1">
                  <c:v>Si, per diminuita disponibilità dell’U.O. di Anestesia e Rianimazione a fronte dell’emergenza </c:v>
                </c:pt>
                <c:pt idx="2">
                  <c:v>Si, per diminuita disponibilità di ambienti a fronte dell’emergenza </c:v>
                </c:pt>
                <c:pt idx="3">
                  <c:v>Si, per diminuita disponibilità di personale della proprio U.O. a fronte dell’emergenza </c:v>
                </c:pt>
                <c:pt idx="4">
                  <c:v>Si, per diminuita disponibilità di personale di camera operatoria a fronte dell’emergenza </c:v>
                </c:pt>
                <c:pt idx="5">
                  <c:v>Si, per diminuita minore richiesta da parte dell'utenza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406</c:v>
                </c:pt>
                <c:pt idx="1">
                  <c:v>64</c:v>
                </c:pt>
                <c:pt idx="2" formatCode="&quot;€&quot;\ #,##0">
                  <c:v>84</c:v>
                </c:pt>
                <c:pt idx="3" formatCode="&quot;€&quot;\ #,##0">
                  <c:v>19</c:v>
                </c:pt>
                <c:pt idx="4" formatCode="&quot;€&quot;\ #,##0">
                  <c:v>18</c:v>
                </c:pt>
                <c:pt idx="5" formatCode="&quot;€&quot;\ #,##0">
                  <c:v>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740971032276596"/>
          <c:y val="3.6649659685479286E-2"/>
          <c:w val="0.34009725202470975"/>
          <c:h val="0.946691404093848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Azzeramento dell’attività chirurgica in urgenza </c:v>
                </c:pt>
                <c:pt idx="1">
                  <c:v>Riduzione di meno del 50% dell’attività chirurgica in urgenza </c:v>
                </c:pt>
                <c:pt idx="2">
                  <c:v>Riduzione di più del 50% dell’attività chirurgica in urgenza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107</c:v>
                </c:pt>
                <c:pt idx="1">
                  <c:v>280</c:v>
                </c:pt>
                <c:pt idx="2">
                  <c:v>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title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079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it-IT" sz="800" noProof="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53E-4B60-BAE3-54C598C340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3E-4B60-BAE3-54C598C340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53E-4B60-BAE3-54C598C34013}"/>
              </c:ext>
            </c:extLst>
          </c:dPt>
          <c:dLbls>
            <c:dLbl>
              <c:idx val="0"/>
              <c:layout>
                <c:manualLayout>
                  <c:x val="2.3534668044184481E-2"/>
                  <c:y val="-4.200859023948991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3E-4B60-BAE3-54C598C34013}"/>
                </c:ext>
              </c:extLst>
            </c:dLbl>
            <c:dLbl>
              <c:idx val="1"/>
              <c:layout>
                <c:manualLayout>
                  <c:x val="4.9564925669198942E-2"/>
                  <c:y val="1.36616394282128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3E-4B60-BAE3-54C598C34013}"/>
                </c:ext>
              </c:extLst>
            </c:dLbl>
            <c:dLbl>
              <c:idx val="2"/>
              <c:layout>
                <c:manualLayout>
                  <c:x val="0"/>
                  <c:y val="-0.189379836338413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3E-4B60-BAE3-54C598C34013}"/>
                </c:ext>
              </c:extLst>
            </c:dLbl>
            <c:dLbl>
              <c:idx val="3"/>
              <c:layout>
                <c:manualLayout>
                  <c:x val="-5.5515826175992371E-2"/>
                  <c:y val="-4.28255339779336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B9B-408B-9A71-BFEA10F569F1}"/>
                </c:ext>
              </c:extLst>
            </c:dLbl>
            <c:dLbl>
              <c:idx val="4"/>
              <c:layout>
                <c:manualLayout>
                  <c:x val="2.3314613303359301E-2"/>
                  <c:y val="-7.772088962392255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670-4D5C-ABDB-E14536F2F5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Azzeramento dell’attività chirurgica in urgenza </c:v>
                </c:pt>
                <c:pt idx="1">
                  <c:v>Riduzione di meno del 50% dell’attività chirurgica in urgenza </c:v>
                </c:pt>
                <c:pt idx="2">
                  <c:v>Riduzione di più del 50% dell’attività chirurgica in urgenza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107</c:v>
                </c:pt>
                <c:pt idx="1">
                  <c:v>280</c:v>
                </c:pt>
                <c:pt idx="2" formatCode="&quot;€&quot;\ #,##0">
                  <c:v>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494452206014419"/>
          <c:y val="0"/>
          <c:w val="0.34009725202470975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No </c:v>
                </c:pt>
                <c:pt idx="1">
                  <c:v>Si, l’attività è stata parzialmente svolta presso altri centri Hub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847</c:v>
                </c:pt>
                <c:pt idx="1">
                  <c:v>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title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079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it-IT" sz="800" noProof="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53E-4B60-BAE3-54C598C340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3E-4B60-BAE3-54C598C34013}"/>
              </c:ext>
            </c:extLst>
          </c:dPt>
          <c:dLbls>
            <c:dLbl>
              <c:idx val="0"/>
              <c:layout>
                <c:manualLayout>
                  <c:x val="4.3478969264379184E-2"/>
                  <c:y val="-2.269156989617428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3E-4B60-BAE3-54C598C34013}"/>
                </c:ext>
              </c:extLst>
            </c:dLbl>
            <c:dLbl>
              <c:idx val="1"/>
              <c:layout>
                <c:manualLayout>
                  <c:x val="2.1972102712365959E-3"/>
                  <c:y val="-5.963767994274576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3E-4B60-BAE3-54C598C34013}"/>
                </c:ext>
              </c:extLst>
            </c:dLbl>
            <c:dLbl>
              <c:idx val="2"/>
              <c:layout>
                <c:manualLayout>
                  <c:x val="0"/>
                  <c:y val="-0.189379836338413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3E-4B60-BAE3-54C598C34013}"/>
                </c:ext>
              </c:extLst>
            </c:dLbl>
            <c:dLbl>
              <c:idx val="3"/>
              <c:layout>
                <c:manualLayout>
                  <c:x val="-5.5515826175992371E-2"/>
                  <c:y val="-4.28255339779336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B9B-408B-9A71-BFEA10F569F1}"/>
                </c:ext>
              </c:extLst>
            </c:dLbl>
            <c:dLbl>
              <c:idx val="4"/>
              <c:layout>
                <c:manualLayout>
                  <c:x val="2.3314613303359301E-2"/>
                  <c:y val="-7.772088962392255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670-4D5C-ABDB-E14536F2F5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No </c:v>
                </c:pt>
                <c:pt idx="1">
                  <c:v>Si, l’attività è stata parzialmente svolta presso altri centri Hub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847</c:v>
                </c:pt>
                <c:pt idx="1">
                  <c:v>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494452206014419"/>
          <c:y val="0.3864873203195997"/>
          <c:w val="0.34009725202470975"/>
          <c:h val="0.313651827708297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CASI COVID-19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53E-4B60-BAE3-54C598C340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3E-4B60-BAE3-54C598C340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53E-4B60-BAE3-54C598C34013}"/>
              </c:ext>
            </c:extLst>
          </c:dPt>
          <c:dLbls>
            <c:dLbl>
              <c:idx val="0"/>
              <c:layout>
                <c:manualLayout>
                  <c:x val="1.1069381630474107E-2"/>
                  <c:y val="3.795441021567105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3E-4B60-BAE3-54C598C34013}"/>
                </c:ext>
              </c:extLst>
            </c:dLbl>
            <c:dLbl>
              <c:idx val="1"/>
              <c:layout>
                <c:manualLayout>
                  <c:x val="-3.021237736266847E-2"/>
                  <c:y val="-1.29926569849814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3E-4B60-BAE3-54C598C340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No </c:v>
                </c:pt>
                <c:pt idx="1">
                  <c:v>Si, meno del 50% del personale medico </c:v>
                </c:pt>
                <c:pt idx="2">
                  <c:v>Si, più del 50% del personale medico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810</c:v>
                </c:pt>
                <c:pt idx="1">
                  <c:v>374</c:v>
                </c:pt>
                <c:pt idx="2" formatCode="&quot;€&quot;\ #,##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In Isolamento Domiciliare</c:v>
                </c:pt>
                <c:pt idx="1">
                  <c:v>Ricoverati in malattie infettive</c:v>
                </c:pt>
                <c:pt idx="2">
                  <c:v>Ricoverati in terapia intensiva</c:v>
                </c:pt>
                <c:pt idx="3">
                  <c:v>Deceduti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854</c:v>
                </c:pt>
                <c:pt idx="1">
                  <c:v>114</c:v>
                </c:pt>
                <c:pt idx="2">
                  <c:v>48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title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079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it-IT" sz="800" noProof="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53E-4B60-BAE3-54C598C340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3E-4B60-BAE3-54C598C340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53E-4B60-BAE3-54C598C3401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CBA-49E2-8067-3B98A297156E}"/>
              </c:ext>
            </c:extLst>
          </c:dPt>
          <c:dLbls>
            <c:dLbl>
              <c:idx val="0"/>
              <c:layout>
                <c:manualLayout>
                  <c:x val="1.1069381630474107E-2"/>
                  <c:y val="3.795441021567105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3E-4B60-BAE3-54C598C34013}"/>
                </c:ext>
              </c:extLst>
            </c:dLbl>
            <c:dLbl>
              <c:idx val="1"/>
              <c:layout>
                <c:manualLayout>
                  <c:x val="-3.021237736266847E-2"/>
                  <c:y val="-1.29926569849814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3E-4B60-BAE3-54C598C34013}"/>
                </c:ext>
              </c:extLst>
            </c:dLbl>
            <c:dLbl>
              <c:idx val="2"/>
              <c:layout>
                <c:manualLayout>
                  <c:x val="-1.6297497520212745E-2"/>
                  <c:y val="-3.219294773238737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3E-4B60-BAE3-54C598C34013}"/>
                </c:ext>
              </c:extLst>
            </c:dLbl>
            <c:dLbl>
              <c:idx val="3"/>
              <c:layout>
                <c:manualLayout>
                  <c:x val="1.4900414923912295E-2"/>
                  <c:y val="-3.790189242918973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CBA-49E2-8067-3B98A29715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In Isolamento Domiciliare</c:v>
                </c:pt>
                <c:pt idx="1">
                  <c:v>Ricoverati in malattie infettive</c:v>
                </c:pt>
                <c:pt idx="2">
                  <c:v>Ricoverati in terapia intensiva</c:v>
                </c:pt>
                <c:pt idx="3">
                  <c:v>Deceduti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854</c:v>
                </c:pt>
                <c:pt idx="1">
                  <c:v>114</c:v>
                </c:pt>
                <c:pt idx="2" formatCode="&quot;€&quot;\ #,##0">
                  <c:v>48</c:v>
                </c:pt>
                <c:pt idx="3" formatCode="&quot;€&quot;\ #,##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No Conteggio</c:v>
                </c:pt>
                <c:pt idx="1">
                  <c:v>Si, meno del 50% del personale medico Conteggio</c:v>
                </c:pt>
                <c:pt idx="2">
                  <c:v>Si, più del 50% del personale medico Conteggio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729</c:v>
                </c:pt>
                <c:pt idx="1">
                  <c:v>338</c:v>
                </c:pt>
                <c:pt idx="2">
                  <c:v>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title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079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it-IT" sz="800" noProof="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53E-4B60-BAE3-54C598C340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3E-4B60-BAE3-54C598C340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53E-4B60-BAE3-54C598C34013}"/>
              </c:ext>
            </c:extLst>
          </c:dPt>
          <c:dLbls>
            <c:dLbl>
              <c:idx val="0"/>
              <c:layout>
                <c:manualLayout>
                  <c:x val="1.1069381630474107E-2"/>
                  <c:y val="3.795441021567105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3E-4B60-BAE3-54C598C34013}"/>
                </c:ext>
              </c:extLst>
            </c:dLbl>
            <c:dLbl>
              <c:idx val="1"/>
              <c:layout>
                <c:manualLayout>
                  <c:x val="-3.021237736266847E-2"/>
                  <c:y val="-1.29926569849814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3E-4B60-BAE3-54C598C34013}"/>
                </c:ext>
              </c:extLst>
            </c:dLbl>
            <c:dLbl>
              <c:idx val="2"/>
              <c:layout>
                <c:manualLayout>
                  <c:x val="-5.5983319811385018E-2"/>
                  <c:y val="-3.27858539529563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3E-4B60-BAE3-54C598C340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No Conteggio</c:v>
                </c:pt>
                <c:pt idx="1">
                  <c:v>Si, meno del 50% del personale medico Conteggio</c:v>
                </c:pt>
                <c:pt idx="2">
                  <c:v>Si, più del 50% del personale medico Conteggio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729</c:v>
                </c:pt>
                <c:pt idx="1">
                  <c:v>338</c:v>
                </c:pt>
                <c:pt idx="2">
                  <c:v>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Riassegnazione presso reparti COVID-19 dedicati</c:v>
                </c:pt>
                <c:pt idx="1">
                  <c:v>Riassegnazione presso reparti di Emergenza e Pronto Soccorso</c:v>
                </c:pt>
                <c:pt idx="2">
                  <c:v>Riassegnazione presso reparti di Medicina Interna</c:v>
                </c:pt>
                <c:pt idx="3">
                  <c:v>Riassegnazione presso reparti di Terapia Intensiva e U.O. di Anestesia e Rianimazione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282</c:v>
                </c:pt>
                <c:pt idx="1">
                  <c:v>209</c:v>
                </c:pt>
                <c:pt idx="2">
                  <c:v>29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title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079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it-IT" sz="800" noProof="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9AA98-38BB-43F1-8A19-CA03B05E5B57}" type="datetime1">
              <a:rPr lang="it-IT" smtClean="0"/>
              <a:t>14/04/2020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10B3B-8E04-4DDD-9576-EFA45411CE1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5085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B3F09-A48C-4BF3-B9D6-42EBF4660DDA}" type="datetime1">
              <a:rPr lang="it-IT" smtClean="0"/>
              <a:pPr/>
              <a:t>14/04/2020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 smtClean="0"/>
              <a:t>Modifica gli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0C6D3C-9EB0-4F2C-9026-3887D1CDB44E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437763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4412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1808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9536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3686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3800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0874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4673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90641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30934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58101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3467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687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9644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3761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7828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7447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632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4317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5728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612000" tIns="0" rtlCol="0" anchor="ctr"/>
          <a:lstStyle>
            <a:lvl1pPr marL="0" indent="0" algn="l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 dirty="0" smtClean="0"/>
              <a:t>Trascinare qui </a:t>
            </a:r>
            <a:br>
              <a:rPr lang="it-IT" noProof="0" dirty="0" smtClean="0"/>
            </a:br>
            <a:r>
              <a:rPr lang="it-IT" noProof="0" dirty="0" smtClean="0"/>
              <a:t>la foto di sfondo</a:t>
            </a:r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00" y="0"/>
            <a:ext cx="9672000" cy="6857999"/>
          </a:xfrm>
          <a:solidFill>
            <a:schemeClr val="tx2">
              <a:alpha val="70000"/>
            </a:schemeClr>
          </a:solidFill>
        </p:spPr>
        <p:txBody>
          <a:bodyPr lIns="1116000" rIns="180000" rtlCol="0" anchor="ctr"/>
          <a:lstStyle>
            <a:lvl1pPr algn="l">
              <a:defRPr sz="5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5C97F3D-57FA-4E82-9EEC-E93088055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00" y="4276447"/>
            <a:ext cx="5161550" cy="62001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144000" rtlCol="0" anchor="ctr"/>
          <a:lstStyle>
            <a:lvl1pPr marL="0" indent="0" algn="l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 smtClean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31775C8-C7F0-4EC5-A9C0-53AE3A0C5F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0" y="6262080"/>
            <a:ext cx="7560000" cy="360000"/>
          </a:xfrm>
        </p:spPr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9E8B0AE2-DA19-49E2-AC81-5272385D30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423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ppo di pers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egnaposto testo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6858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it-IT" noProof="0" dirty="0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78907576-77BD-4FD0-A9FE-48D249CB435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3794" y="3407563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Ruolo</a:t>
            </a:r>
            <a:endParaRPr lang="it-IT" noProof="0" dirty="0"/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3794" y="3005055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Nome completo</a:t>
            </a:r>
            <a:endParaRPr lang="it-IT" noProof="0" dirty="0"/>
          </a:p>
        </p:txBody>
      </p:sp>
      <p:sp>
        <p:nvSpPr>
          <p:cNvPr id="15" name="Segnaposto tes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66363" y="3407563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Ruolo</a:t>
            </a:r>
            <a:endParaRPr lang="it-IT" noProof="0" dirty="0"/>
          </a:p>
        </p:txBody>
      </p:sp>
      <p:sp>
        <p:nvSpPr>
          <p:cNvPr id="16" name="Segnaposto tes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6363" y="3005055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Nome completo</a:t>
            </a:r>
            <a:endParaRPr lang="it-IT" noProof="0" dirty="0"/>
          </a:p>
        </p:txBody>
      </p:sp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28931" y="3407563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Ruolo</a:t>
            </a:r>
            <a:endParaRPr lang="it-IT" noProof="0" dirty="0"/>
          </a:p>
        </p:txBody>
      </p:sp>
      <p:sp>
        <p:nvSpPr>
          <p:cNvPr id="18" name="Segnaposto tes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8931" y="3005055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Nome completo</a:t>
            </a:r>
            <a:endParaRPr lang="it-IT" noProof="0" dirty="0"/>
          </a:p>
        </p:txBody>
      </p:sp>
      <p:sp>
        <p:nvSpPr>
          <p:cNvPr id="29" name="Segnaposto immagine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867711" y="1648853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30" name="Segnaposto immagine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30280" y="1648853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31" name="Segnaposto immagine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92848" y="1648853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22" name="Segnaposto testo 4">
            <a:extLst>
              <a:ext uri="{FF2B5EF4-FFF2-40B4-BE49-F238E27FC236}">
                <a16:creationId xmlns:a16="http://schemas.microsoft.com/office/drawing/2014/main" id="{FE407FE5-15DF-40F7-B14C-0A04CC30CD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3794" y="5736658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Ruolo</a:t>
            </a:r>
            <a:endParaRPr lang="it-IT" noProof="0" dirty="0"/>
          </a:p>
        </p:txBody>
      </p:sp>
      <p:sp>
        <p:nvSpPr>
          <p:cNvPr id="23" name="Segnaposto testo 12">
            <a:extLst>
              <a:ext uri="{FF2B5EF4-FFF2-40B4-BE49-F238E27FC236}">
                <a16:creationId xmlns:a16="http://schemas.microsoft.com/office/drawing/2014/main" id="{7DD73F77-2E6A-450D-B4AF-8643D8AE1E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03794" y="5334150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Nome completo</a:t>
            </a:r>
            <a:endParaRPr lang="it-IT" noProof="0" dirty="0"/>
          </a:p>
        </p:txBody>
      </p:sp>
      <p:sp>
        <p:nvSpPr>
          <p:cNvPr id="24" name="Segnaposto testo 4">
            <a:extLst>
              <a:ext uri="{FF2B5EF4-FFF2-40B4-BE49-F238E27FC236}">
                <a16:creationId xmlns:a16="http://schemas.microsoft.com/office/drawing/2014/main" id="{7F1CAED2-2A78-4780-A303-060C24C5652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66363" y="5736658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Ruolo</a:t>
            </a:r>
            <a:endParaRPr lang="it-IT" noProof="0" dirty="0"/>
          </a:p>
        </p:txBody>
      </p:sp>
      <p:sp>
        <p:nvSpPr>
          <p:cNvPr id="27" name="Segnaposto testo 12">
            <a:extLst>
              <a:ext uri="{FF2B5EF4-FFF2-40B4-BE49-F238E27FC236}">
                <a16:creationId xmlns:a16="http://schemas.microsoft.com/office/drawing/2014/main" id="{4E77CA0B-49F8-4EE9-84A7-AB28FD1CC1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66363" y="5334150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Nome completo</a:t>
            </a:r>
            <a:endParaRPr lang="it-IT" noProof="0" dirty="0"/>
          </a:p>
        </p:txBody>
      </p:sp>
      <p:sp>
        <p:nvSpPr>
          <p:cNvPr id="28" name="Segnaposto testo 4">
            <a:extLst>
              <a:ext uri="{FF2B5EF4-FFF2-40B4-BE49-F238E27FC236}">
                <a16:creationId xmlns:a16="http://schemas.microsoft.com/office/drawing/2014/main" id="{5D4F2294-CE3A-4705-BCB3-C5DAFA373C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28931" y="5736658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Ruolo</a:t>
            </a:r>
            <a:endParaRPr lang="it-IT" noProof="0" dirty="0"/>
          </a:p>
        </p:txBody>
      </p:sp>
      <p:sp>
        <p:nvSpPr>
          <p:cNvPr id="32" name="Segnaposto testo 12">
            <a:extLst>
              <a:ext uri="{FF2B5EF4-FFF2-40B4-BE49-F238E27FC236}">
                <a16:creationId xmlns:a16="http://schemas.microsoft.com/office/drawing/2014/main" id="{7B49F9AF-7698-444D-8D12-FA0B6A713E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28931" y="5334150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Nome completo</a:t>
            </a:r>
            <a:endParaRPr lang="it-IT" noProof="0" dirty="0"/>
          </a:p>
        </p:txBody>
      </p:sp>
      <p:sp>
        <p:nvSpPr>
          <p:cNvPr id="33" name="Segnaposto immagine 25">
            <a:extLst>
              <a:ext uri="{FF2B5EF4-FFF2-40B4-BE49-F238E27FC236}">
                <a16:creationId xmlns:a16="http://schemas.microsoft.com/office/drawing/2014/main" id="{6057C2E9-1501-4819-B77D-23A0268DB0F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867711" y="3977948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34" name="Segnaposto immagine 25">
            <a:extLst>
              <a:ext uri="{FF2B5EF4-FFF2-40B4-BE49-F238E27FC236}">
                <a16:creationId xmlns:a16="http://schemas.microsoft.com/office/drawing/2014/main" id="{C77B8544-1CEE-4ED4-89E8-ED042673804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630280" y="3977948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35" name="Segnaposto immagine 25">
            <a:extLst>
              <a:ext uri="{FF2B5EF4-FFF2-40B4-BE49-F238E27FC236}">
                <a16:creationId xmlns:a16="http://schemas.microsoft.com/office/drawing/2014/main" id="{E1131D92-0382-469E-A358-A2EC5FDCCF3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392848" y="3977948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7C0EBF36-B9CA-4962-B198-27B56B54E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39219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i elen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-IT" noProof="0" dirty="0" smtClean="0"/>
              <a:t>SOTTOTITOLO</a:t>
            </a:r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95500" y="1992933"/>
            <a:ext cx="9388499" cy="10953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it-IT" noProof="0" dirty="0" smtClean="0"/>
              <a:t>Inserire qui la descrizione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A98EA298-DD21-4B69-8125-094245EDF7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4213" y="1992934"/>
            <a:ext cx="1095375" cy="1095375"/>
          </a:xfr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it-IT" noProof="0" dirty="0" smtClean="0"/>
              <a:t>Inserire</a:t>
            </a:r>
            <a:br>
              <a:rPr lang="it-IT" noProof="0" dirty="0" smtClean="0"/>
            </a:br>
            <a:r>
              <a:rPr lang="it-IT" noProof="0" dirty="0" smtClean="0"/>
              <a:t>qui l'immagine/il logo</a:t>
            </a:r>
            <a:endParaRPr lang="it-IT" noProof="0" dirty="0"/>
          </a:p>
        </p:txBody>
      </p:sp>
      <p:sp>
        <p:nvSpPr>
          <p:cNvPr id="12" name="Segnaposto immagine 10">
            <a:extLst>
              <a:ext uri="{FF2B5EF4-FFF2-40B4-BE49-F238E27FC236}">
                <a16:creationId xmlns:a16="http://schemas.microsoft.com/office/drawing/2014/main" id="{4C93EFCC-1E62-4200-9E96-2476EE2581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4213" y="3431134"/>
            <a:ext cx="1095375" cy="1095375"/>
          </a:xfr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it-IT" noProof="0" dirty="0" smtClean="0"/>
              <a:t>Inserire</a:t>
            </a:r>
            <a:br>
              <a:rPr lang="it-IT" noProof="0" dirty="0" smtClean="0"/>
            </a:br>
            <a:r>
              <a:rPr lang="it-IT" noProof="0" dirty="0" smtClean="0"/>
              <a:t>qui l'immagine/il logo</a:t>
            </a:r>
            <a:endParaRPr lang="it-IT" noProof="0" dirty="0"/>
          </a:p>
        </p:txBody>
      </p:sp>
      <p:sp>
        <p:nvSpPr>
          <p:cNvPr id="13" name="Segnaposto immagine 10">
            <a:extLst>
              <a:ext uri="{FF2B5EF4-FFF2-40B4-BE49-F238E27FC236}">
                <a16:creationId xmlns:a16="http://schemas.microsoft.com/office/drawing/2014/main" id="{8741D874-BD81-4469-AA1C-32517FD7C37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4213" y="4869334"/>
            <a:ext cx="1095375" cy="1095375"/>
          </a:xfr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it-IT" noProof="0" dirty="0" smtClean="0"/>
              <a:t>Inserire</a:t>
            </a:r>
            <a:br>
              <a:rPr lang="it-IT" noProof="0" dirty="0" smtClean="0"/>
            </a:br>
            <a:r>
              <a:rPr lang="it-IT" noProof="0" dirty="0" smtClean="0"/>
              <a:t>qui l'immagine/il logo</a:t>
            </a:r>
            <a:endParaRPr lang="it-IT" noProof="0" dirty="0"/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CFB0B599-DDEF-43E9-A07F-FC328C595BC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095500" y="3422739"/>
            <a:ext cx="9388499" cy="10953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it-IT" noProof="0" dirty="0" smtClean="0"/>
              <a:t>Inserire qui la descrizione</a:t>
            </a:r>
            <a:endParaRPr lang="it-IT" noProof="0" dirty="0"/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63FF0857-6431-48DC-BE82-9A93C55CEFB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095500" y="4867850"/>
            <a:ext cx="9388499" cy="10953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it-IT" noProof="0" dirty="0" smtClean="0"/>
              <a:t>Inserire qui la descrizione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1947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-IT" noProof="0" dirty="0" smtClean="0"/>
              <a:t>SOTTOTITOLO</a:t>
            </a:r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41740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zi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0" tIns="0" rIns="612000" rtlCol="0" anchor="ctr"/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 dirty="0" smtClean="0"/>
              <a:t>Trascinare qui </a:t>
            </a:r>
            <a:br>
              <a:rPr lang="it-IT" noProof="0" dirty="0" smtClean="0"/>
            </a:br>
            <a:r>
              <a:rPr lang="it-IT" noProof="0" dirty="0" smtClean="0"/>
              <a:t>la foto di sfondo</a:t>
            </a:r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672000" cy="6857999"/>
          </a:xfrm>
          <a:solidFill>
            <a:schemeClr val="tx2">
              <a:alpha val="70000"/>
            </a:schemeClr>
          </a:solidFill>
        </p:spPr>
        <p:txBody>
          <a:bodyPr lIns="1116000" rIns="180000" bIns="756000" rtlCol="0" anchor="ctr"/>
          <a:lstStyle>
            <a:lvl1pPr algn="l">
              <a:lnSpc>
                <a:spcPct val="65000"/>
              </a:lnSpc>
              <a:defRPr sz="88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Grazie </a:t>
            </a:r>
            <a:br>
              <a:rPr lang="it-IT" noProof="0" dirty="0" smtClean="0"/>
            </a:br>
            <a:r>
              <a:rPr lang="it-IT" noProof="0" dirty="0" smtClean="0"/>
              <a:t> </a:t>
            </a:r>
            <a:endParaRPr lang="it-IT" noProof="0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49FD1A9-E34B-4888-90DE-493861AD7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17700" y="4508500"/>
            <a:ext cx="3314700" cy="330200"/>
          </a:xfrm>
        </p:spPr>
        <p:txBody>
          <a:bodyPr rtlCol="0" anchor="t"/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it-IT" noProof="0" dirty="0" smtClean="0"/>
              <a:t>Nome completo</a:t>
            </a:r>
            <a:endParaRPr lang="it-IT" noProof="0" dirty="0"/>
          </a:p>
        </p:txBody>
      </p:sp>
      <p:sp>
        <p:nvSpPr>
          <p:cNvPr id="9" name="Segnaposto testo 5">
            <a:extLst>
              <a:ext uri="{FF2B5EF4-FFF2-40B4-BE49-F238E27FC236}">
                <a16:creationId xmlns:a16="http://schemas.microsoft.com/office/drawing/2014/main" id="{3452AC72-D893-4C1A-83BD-9930164D89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17700" y="5180023"/>
            <a:ext cx="3314700" cy="205029"/>
          </a:xfr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it-IT" noProof="0" dirty="0" smtClean="0"/>
              <a:t>Posta elettronica</a:t>
            </a:r>
            <a:endParaRPr lang="it-IT" noProof="0" dirty="0"/>
          </a:p>
        </p:txBody>
      </p:sp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D2EEC149-F1BE-4C36-A789-5BF73B40A2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17700" y="5683561"/>
            <a:ext cx="3314700" cy="205029"/>
          </a:xfr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it-IT" noProof="0" dirty="0" smtClean="0"/>
              <a:t>Telefono</a:t>
            </a:r>
            <a:endParaRPr lang="it-IT" noProof="0" dirty="0"/>
          </a:p>
        </p:txBody>
      </p:sp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ECC256E6-6AE8-4950-838C-BE638FB479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17700" y="4821910"/>
            <a:ext cx="3314700" cy="205029"/>
          </a:xfrm>
        </p:spPr>
        <p:txBody>
          <a:bodyPr rtlCol="0" anchor="t"/>
          <a:lstStyle>
            <a:lvl1pPr marL="0" indent="0">
              <a:buNone/>
              <a:defRPr sz="1000" i="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it-IT" noProof="0" dirty="0" smtClean="0"/>
              <a:t>POSIZIONE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18579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A75689F-8B6B-4484-8064-90B4D8FB7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7343" y="2731933"/>
            <a:ext cx="6903253" cy="3350673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576000" tIns="1872000" rIns="576000" rtlCol="0"/>
          <a:lstStyle>
            <a:lvl1pPr marL="0" indent="0">
              <a:lnSpc>
                <a:spcPts val="2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dirty="0" smtClean="0"/>
              <a:t>Descrivere l'idea</a:t>
            </a:r>
            <a:endParaRPr lang="it-IT" noProof="0" dirty="0"/>
          </a:p>
        </p:txBody>
      </p:sp>
      <p:sp>
        <p:nvSpPr>
          <p:cNvPr id="21" name="Segnaposto immagine 20">
            <a:extLst>
              <a:ext uri="{FF2B5EF4-FFF2-40B4-BE49-F238E27FC236}">
                <a16:creationId xmlns:a16="http://schemas.microsoft.com/office/drawing/2014/main" id="{C57B9832-0120-4094-8C27-082E3533C5D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012000" cy="6858000"/>
          </a:xfrm>
          <a:custGeom>
            <a:avLst/>
            <a:gdLst>
              <a:gd name="connsiteX0" fmla="*/ 0 w 12012000"/>
              <a:gd name="connsiteY0" fmla="*/ 0 h 6858000"/>
              <a:gd name="connsiteX1" fmla="*/ 8592000 w 12012000"/>
              <a:gd name="connsiteY1" fmla="*/ 0 h 6858000"/>
              <a:gd name="connsiteX2" fmla="*/ 8592000 w 12012000"/>
              <a:gd name="connsiteY2" fmla="*/ 180000 h 6858000"/>
              <a:gd name="connsiteX3" fmla="*/ 12012000 w 12012000"/>
              <a:gd name="connsiteY3" fmla="*/ 180000 h 6858000"/>
              <a:gd name="connsiteX4" fmla="*/ 12012000 w 12012000"/>
              <a:gd name="connsiteY4" fmla="*/ 6678000 h 6858000"/>
              <a:gd name="connsiteX5" fmla="*/ 8592000 w 12012000"/>
              <a:gd name="connsiteY5" fmla="*/ 6678000 h 6858000"/>
              <a:gd name="connsiteX6" fmla="*/ 8592000 w 12012000"/>
              <a:gd name="connsiteY6" fmla="*/ 6858000 h 6858000"/>
              <a:gd name="connsiteX7" fmla="*/ 0 w 1201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12000" h="6858000">
                <a:moveTo>
                  <a:pt x="0" y="0"/>
                </a:moveTo>
                <a:lnTo>
                  <a:pt x="8592000" y="0"/>
                </a:lnTo>
                <a:lnTo>
                  <a:pt x="8592000" y="180000"/>
                </a:lnTo>
                <a:lnTo>
                  <a:pt x="12012000" y="180000"/>
                </a:lnTo>
                <a:lnTo>
                  <a:pt x="12012000" y="6678000"/>
                </a:lnTo>
                <a:lnTo>
                  <a:pt x="8592000" y="667800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0" tIns="0" rIns="61200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Trascinare qui </a:t>
            </a:r>
            <a:br>
              <a:rPr lang="it-IT" noProof="0" dirty="0" smtClean="0"/>
            </a:br>
            <a:r>
              <a:rPr lang="it-IT" noProof="0" dirty="0" smtClean="0"/>
              <a:t>la foto di sfondo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3999" y="6262080"/>
            <a:ext cx="6190934" cy="360000"/>
          </a:xfrm>
        </p:spPr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2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Titolo 11">
            <a:extLst>
              <a:ext uri="{FF2B5EF4-FFF2-40B4-BE49-F238E27FC236}">
                <a16:creationId xmlns:a16="http://schemas.microsoft.com/office/drawing/2014/main" id="{EAF90A48-1BFB-4A19-9A1C-2851879F9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778" y="3096087"/>
            <a:ext cx="5455750" cy="1008000"/>
          </a:xfrm>
        </p:spPr>
        <p:txBody>
          <a:bodyPr rtlCol="0"/>
          <a:lstStyle>
            <a:lvl1pPr>
              <a:defRPr sz="4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C9E79024-4B2E-43B0-8607-196181AB731F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23659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 e icona 5 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immagine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Trascinare qui </a:t>
            </a:r>
            <a:br>
              <a:rPr lang="it-IT" noProof="0" dirty="0" smtClean="0"/>
            </a:br>
            <a:r>
              <a:rPr lang="it-IT" noProof="0" dirty="0" smtClean="0"/>
              <a:t>la foto di sfondo</a:t>
            </a:r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5"/>
            <a:ext cx="7560000" cy="360000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C6E75A4B-2655-4B0E-8D3B-0068F57D3D9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9F266E5-40A6-4643-B9AC-B38F272563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#NUMERO</a:t>
            </a:r>
            <a:endParaRPr lang="it-IT" noProof="0" dirty="0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1CB790CB-E4F5-4B61-A03E-1CA0C32E3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4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Descrizione</a:t>
            </a:r>
            <a:endParaRPr lang="it-IT" noProof="0" dirty="0"/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B570684C-B743-402E-8778-A651995771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10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#NUMERO</a:t>
            </a:r>
            <a:endParaRPr lang="it-IT" noProof="0" dirty="0"/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FCEC7149-9A00-4CA4-B800-1BFD6EBEB8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72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Descrizione</a:t>
            </a:r>
            <a:endParaRPr lang="it-IT" noProof="0" dirty="0"/>
          </a:p>
        </p:txBody>
      </p:sp>
      <p:sp>
        <p:nvSpPr>
          <p:cNvPr id="14" name="Segnaposto testo 4">
            <a:extLst>
              <a:ext uri="{FF2B5EF4-FFF2-40B4-BE49-F238E27FC236}">
                <a16:creationId xmlns:a16="http://schemas.microsoft.com/office/drawing/2014/main" id="{0374F0E2-36BA-43B5-8799-77AA3367DF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9707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#NUMERO</a:t>
            </a:r>
            <a:endParaRPr lang="it-IT" noProof="0" dirty="0"/>
          </a:p>
        </p:txBody>
      </p:sp>
      <p:sp>
        <p:nvSpPr>
          <p:cNvPr id="15" name="Segnaposto testo 10">
            <a:extLst>
              <a:ext uri="{FF2B5EF4-FFF2-40B4-BE49-F238E27FC236}">
                <a16:creationId xmlns:a16="http://schemas.microsoft.com/office/drawing/2014/main" id="{1BA12174-6A24-4E61-8D58-B3B42C31BE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96056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Descrizione</a:t>
            </a:r>
            <a:endParaRPr lang="it-IT" noProof="0" dirty="0"/>
          </a:p>
        </p:txBody>
      </p:sp>
      <p:sp>
        <p:nvSpPr>
          <p:cNvPr id="16" name="Segnaposto testo 4">
            <a:extLst>
              <a:ext uri="{FF2B5EF4-FFF2-40B4-BE49-F238E27FC236}">
                <a16:creationId xmlns:a16="http://schemas.microsoft.com/office/drawing/2014/main" id="{D3A67B21-0E8B-4922-94F9-20492309C4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446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#NUMERO</a:t>
            </a:r>
            <a:endParaRPr lang="it-IT" noProof="0" dirty="0"/>
          </a:p>
        </p:txBody>
      </p:sp>
      <p:sp>
        <p:nvSpPr>
          <p:cNvPr id="17" name="Segnaposto testo 10">
            <a:extLst>
              <a:ext uri="{FF2B5EF4-FFF2-40B4-BE49-F238E27FC236}">
                <a16:creationId xmlns:a16="http://schemas.microsoft.com/office/drawing/2014/main" id="{D801C20C-82D2-465E-8D45-DF1A57E045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08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Descrizione</a:t>
            </a:r>
            <a:endParaRPr lang="it-IT" noProof="0" dirty="0"/>
          </a:p>
        </p:txBody>
      </p:sp>
      <p:sp>
        <p:nvSpPr>
          <p:cNvPr id="18" name="Segnaposto testo 4">
            <a:extLst>
              <a:ext uri="{FF2B5EF4-FFF2-40B4-BE49-F238E27FC236}">
                <a16:creationId xmlns:a16="http://schemas.microsoft.com/office/drawing/2014/main" id="{62BAD45E-2039-4F8D-9CFC-42BFA3756A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31412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#NUMERO</a:t>
            </a:r>
            <a:endParaRPr lang="it-IT" noProof="0" dirty="0"/>
          </a:p>
        </p:txBody>
      </p:sp>
      <p:sp>
        <p:nvSpPr>
          <p:cNvPr id="19" name="Segnaposto testo 10">
            <a:extLst>
              <a:ext uri="{FF2B5EF4-FFF2-40B4-BE49-F238E27FC236}">
                <a16:creationId xmlns:a16="http://schemas.microsoft.com/office/drawing/2014/main" id="{64A78879-6338-4F3B-864E-8FF4E08C00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7654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Descrizione</a:t>
            </a:r>
            <a:endParaRPr lang="it-IT" noProof="0" dirty="0"/>
          </a:p>
        </p:txBody>
      </p:sp>
      <p:sp>
        <p:nvSpPr>
          <p:cNvPr id="22" name="Sottotitolo 2">
            <a:extLst>
              <a:ext uri="{FF2B5EF4-FFF2-40B4-BE49-F238E27FC236}">
                <a16:creationId xmlns:a16="http://schemas.microsoft.com/office/drawing/2014/main" id="{80118439-B306-4F20-9200-1C429EADC7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1000" y="5271502"/>
            <a:ext cx="1990001" cy="62001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0" rtlCol="0" anchor="ctr"/>
          <a:lstStyle>
            <a:lvl1pPr marL="0" indent="0" algn="ctr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 dirty="0" smtClean="0"/>
              <a:t>Risultato</a:t>
            </a:r>
            <a:endParaRPr lang="it-IT" noProof="0" dirty="0"/>
          </a:p>
        </p:txBody>
      </p:sp>
      <p:sp>
        <p:nvSpPr>
          <p:cNvPr id="26" name="Segnaposto immagine 25">
            <a:extLst>
              <a:ext uri="{FF2B5EF4-FFF2-40B4-BE49-F238E27FC236}">
                <a16:creationId xmlns:a16="http://schemas.microsoft.com/office/drawing/2014/main" id="{99B7E7F2-DF6B-4441-B0B1-7E87E29BA3A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985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27" name="Segnaposto immagine 25">
            <a:extLst>
              <a:ext uri="{FF2B5EF4-FFF2-40B4-BE49-F238E27FC236}">
                <a16:creationId xmlns:a16="http://schemas.microsoft.com/office/drawing/2014/main" id="{ED41522A-FBAF-4E5D-B592-F13855964E8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853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28" name="Segnaposto immagine 25">
            <a:extLst>
              <a:ext uri="{FF2B5EF4-FFF2-40B4-BE49-F238E27FC236}">
                <a16:creationId xmlns:a16="http://schemas.microsoft.com/office/drawing/2014/main" id="{AA51069C-E1DC-44A0-A6A0-2A4AB0DD4D7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84044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29" name="Segnaposto immagine 25">
            <a:extLst>
              <a:ext uri="{FF2B5EF4-FFF2-40B4-BE49-F238E27FC236}">
                <a16:creationId xmlns:a16="http://schemas.microsoft.com/office/drawing/2014/main" id="{42F6437E-5478-451F-9BE3-E8160EA4351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9589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30" name="Segnaposto immagine 25">
            <a:extLst>
              <a:ext uri="{FF2B5EF4-FFF2-40B4-BE49-F238E27FC236}">
                <a16:creationId xmlns:a16="http://schemas.microsoft.com/office/drawing/2014/main" id="{25127DFD-53A7-41A8-B591-AEEC120380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45749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Icona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89258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ione verticale 60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6F76D43D-0DDD-4BAD-8213-BDBF75C30A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76118" y="4338116"/>
            <a:ext cx="10839764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A6D3ACF3-E1F5-4332-9836-C8E6C46591B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43438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BDF8FE7-66F4-4586-B49B-61E115ED2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EB5B890-F885-418C-9812-59970CAC6B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0521507-88DE-417D-8076-D9152E1E1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DFC7DDD-6F93-45F8-AFD6-95AA051FE8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 dirty="0" smtClean="0"/>
              <a:t>SOTTOTITOLO</a:t>
            </a:r>
            <a:endParaRPr lang="it-IT" noProof="0" dirty="0"/>
          </a:p>
        </p:txBody>
      </p:sp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D1CD6042-5DF4-4624-BC32-25F68745304A}"/>
              </a:ext>
            </a:extLst>
          </p:cNvPr>
          <p:cNvSpPr/>
          <p:nvPr userDrawn="1"/>
        </p:nvSpPr>
        <p:spPr>
          <a:xfrm rot="5400000">
            <a:off x="8220300" y="371700"/>
            <a:ext cx="4343400" cy="3600000"/>
          </a:xfrm>
          <a:custGeom>
            <a:avLst/>
            <a:gdLst>
              <a:gd name="connsiteX0" fmla="*/ 0 w 4343400"/>
              <a:gd name="connsiteY0" fmla="*/ 3600000 h 3600000"/>
              <a:gd name="connsiteX1" fmla="*/ 0 w 4343400"/>
              <a:gd name="connsiteY1" fmla="*/ 0 h 3600000"/>
              <a:gd name="connsiteX2" fmla="*/ 180000 w 4343400"/>
              <a:gd name="connsiteY2" fmla="*/ 0 h 3600000"/>
              <a:gd name="connsiteX3" fmla="*/ 4343400 w 4343400"/>
              <a:gd name="connsiteY3" fmla="*/ 0 h 3600000"/>
              <a:gd name="connsiteX4" fmla="*/ 4343400 w 4343400"/>
              <a:gd name="connsiteY4" fmla="*/ 180000 h 3600000"/>
              <a:gd name="connsiteX5" fmla="*/ 180000 w 4343400"/>
              <a:gd name="connsiteY5" fmla="*/ 180000 h 3600000"/>
              <a:gd name="connsiteX6" fmla="*/ 180000 w 43434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34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4343400" y="0"/>
                </a:lnTo>
                <a:lnTo>
                  <a:pt x="43434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6294759C-286C-4281-B194-581C766EEF28}"/>
              </a:ext>
            </a:extLst>
          </p:cNvPr>
          <p:cNvSpPr/>
          <p:nvPr userDrawn="1"/>
        </p:nvSpPr>
        <p:spPr>
          <a:xfrm rot="5400000">
            <a:off x="9134700" y="3800700"/>
            <a:ext cx="2514600" cy="3600000"/>
          </a:xfrm>
          <a:custGeom>
            <a:avLst/>
            <a:gdLst>
              <a:gd name="connsiteX0" fmla="*/ 0 w 2514600"/>
              <a:gd name="connsiteY0" fmla="*/ 180000 h 3600000"/>
              <a:gd name="connsiteX1" fmla="*/ 0 w 2514600"/>
              <a:gd name="connsiteY1" fmla="*/ 0 h 3600000"/>
              <a:gd name="connsiteX2" fmla="*/ 2334600 w 2514600"/>
              <a:gd name="connsiteY2" fmla="*/ 0 h 3600000"/>
              <a:gd name="connsiteX3" fmla="*/ 2514600 w 2514600"/>
              <a:gd name="connsiteY3" fmla="*/ 0 h 3600000"/>
              <a:gd name="connsiteX4" fmla="*/ 2514600 w 2514600"/>
              <a:gd name="connsiteY4" fmla="*/ 180000 h 3600000"/>
              <a:gd name="connsiteX5" fmla="*/ 2514600 w 2514600"/>
              <a:gd name="connsiteY5" fmla="*/ 3600000 h 3600000"/>
              <a:gd name="connsiteX6" fmla="*/ 2334600 w 2514600"/>
              <a:gd name="connsiteY6" fmla="*/ 3600000 h 3600000"/>
              <a:gd name="connsiteX7" fmla="*/ 2334600 w 25146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0" h="3600000">
                <a:moveTo>
                  <a:pt x="0" y="180000"/>
                </a:moveTo>
                <a:lnTo>
                  <a:pt x="0" y="0"/>
                </a:lnTo>
                <a:lnTo>
                  <a:pt x="2334600" y="0"/>
                </a:lnTo>
                <a:lnTo>
                  <a:pt x="2514600" y="0"/>
                </a:lnTo>
                <a:lnTo>
                  <a:pt x="2514600" y="180000"/>
                </a:lnTo>
                <a:lnTo>
                  <a:pt x="2514600" y="3600000"/>
                </a:lnTo>
                <a:lnTo>
                  <a:pt x="2334600" y="3600000"/>
                </a:lnTo>
                <a:lnTo>
                  <a:pt x="23346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7894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co di contenuto con icona 6 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23">
            <a:extLst>
              <a:ext uri="{FF2B5EF4-FFF2-40B4-BE49-F238E27FC236}">
                <a16:creationId xmlns:a16="http://schemas.microsoft.com/office/drawing/2014/main" id="{E6622698-E93D-4214-8C21-38DBE58C2E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22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Trascinare qui </a:t>
            </a:r>
            <a:br>
              <a:rPr lang="it-IT" noProof="0" dirty="0" smtClean="0"/>
            </a:br>
            <a:r>
              <a:rPr lang="it-IT" noProof="0" dirty="0" smtClean="0"/>
              <a:t>la foto di sfondo</a:t>
            </a:r>
            <a:endParaRPr lang="it-IT" noProof="0" dirty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1706BC54-FE11-4237-96CC-8DA267DB5D7C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0581" y="2186444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Descrizione</a:t>
            </a:r>
            <a:endParaRPr lang="it-IT" noProof="0" dirty="0"/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0581" y="1775806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Intestazione</a:t>
            </a:r>
            <a:endParaRPr lang="it-IT" noProof="0" dirty="0"/>
          </a:p>
        </p:txBody>
      </p:sp>
      <p:sp>
        <p:nvSpPr>
          <p:cNvPr id="15" name="Segnaposto tes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1291" y="2186444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Descrizione</a:t>
            </a:r>
            <a:endParaRPr lang="it-IT" noProof="0" dirty="0"/>
          </a:p>
        </p:txBody>
      </p:sp>
      <p:sp>
        <p:nvSpPr>
          <p:cNvPr id="16" name="Segnaposto tes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1291" y="1775806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Intestazione</a:t>
            </a:r>
            <a:endParaRPr lang="it-IT" noProof="0" dirty="0"/>
          </a:p>
        </p:txBody>
      </p:sp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92000" y="2186444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Descrizione</a:t>
            </a:r>
            <a:endParaRPr lang="it-IT" noProof="0" dirty="0"/>
          </a:p>
        </p:txBody>
      </p:sp>
      <p:sp>
        <p:nvSpPr>
          <p:cNvPr id="18" name="Segnaposto tes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92000" y="1775806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Intestazione</a:t>
            </a:r>
            <a:endParaRPr lang="it-IT" noProof="0" dirty="0"/>
          </a:p>
        </p:txBody>
      </p:sp>
      <p:sp>
        <p:nvSpPr>
          <p:cNvPr id="19" name="Segnaposto testo 4">
            <a:extLst>
              <a:ext uri="{FF2B5EF4-FFF2-40B4-BE49-F238E27FC236}">
                <a16:creationId xmlns:a16="http://schemas.microsoft.com/office/drawing/2014/main" id="{3E6D854C-C76F-49BA-9E74-F438CA8EA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70581" y="4335857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Descrizione</a:t>
            </a:r>
            <a:endParaRPr lang="it-IT" noProof="0" dirty="0"/>
          </a:p>
        </p:txBody>
      </p:sp>
      <p:sp>
        <p:nvSpPr>
          <p:cNvPr id="20" name="Segnaposto testo 12">
            <a:extLst>
              <a:ext uri="{FF2B5EF4-FFF2-40B4-BE49-F238E27FC236}">
                <a16:creationId xmlns:a16="http://schemas.microsoft.com/office/drawing/2014/main" id="{AD447D7D-C1F4-4AD4-AE22-EB8E7F1C41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0581" y="3925219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Intestazione</a:t>
            </a:r>
            <a:endParaRPr lang="it-IT" noProof="0" dirty="0"/>
          </a:p>
        </p:txBody>
      </p:sp>
      <p:sp>
        <p:nvSpPr>
          <p:cNvPr id="21" name="Segnaposto testo 4">
            <a:extLst>
              <a:ext uri="{FF2B5EF4-FFF2-40B4-BE49-F238E27FC236}">
                <a16:creationId xmlns:a16="http://schemas.microsoft.com/office/drawing/2014/main" id="{849DF703-38D0-4214-9432-83570E10EF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1291" y="4335857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Descrizione</a:t>
            </a:r>
            <a:endParaRPr lang="it-IT" noProof="0" dirty="0"/>
          </a:p>
        </p:txBody>
      </p:sp>
      <p:sp>
        <p:nvSpPr>
          <p:cNvPr id="22" name="Segnaposto testo 12">
            <a:extLst>
              <a:ext uri="{FF2B5EF4-FFF2-40B4-BE49-F238E27FC236}">
                <a16:creationId xmlns:a16="http://schemas.microsoft.com/office/drawing/2014/main" id="{F9EB6572-1A9F-4672-8E42-A4E15451CA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31291" y="3925219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Intestazione</a:t>
            </a:r>
            <a:endParaRPr lang="it-IT" noProof="0" dirty="0"/>
          </a:p>
        </p:txBody>
      </p:sp>
      <p:sp>
        <p:nvSpPr>
          <p:cNvPr id="23" name="Segnaposto testo 4">
            <a:extLst>
              <a:ext uri="{FF2B5EF4-FFF2-40B4-BE49-F238E27FC236}">
                <a16:creationId xmlns:a16="http://schemas.microsoft.com/office/drawing/2014/main" id="{0740EB70-455C-47FF-9A9A-0D78D202ED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92000" y="4335857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Descrizione</a:t>
            </a:r>
            <a:endParaRPr lang="it-IT" noProof="0" dirty="0"/>
          </a:p>
        </p:txBody>
      </p:sp>
      <p:sp>
        <p:nvSpPr>
          <p:cNvPr id="24" name="Segnaposto testo 12">
            <a:extLst>
              <a:ext uri="{FF2B5EF4-FFF2-40B4-BE49-F238E27FC236}">
                <a16:creationId xmlns:a16="http://schemas.microsoft.com/office/drawing/2014/main" id="{CD9A5773-4F50-4631-9B7A-0A2D83E5DC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92000" y="3925219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Intestazione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87598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occo di contenuto con icona 6 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45350A6A-6F84-47F4-AE00-8295D96D08C8}"/>
              </a:ext>
            </a:extLst>
          </p:cNvPr>
          <p:cNvSpPr/>
          <p:nvPr userDrawn="1"/>
        </p:nvSpPr>
        <p:spPr>
          <a:xfrm rot="5400000">
            <a:off x="8677500" y="3343500"/>
            <a:ext cx="3429000" cy="3600000"/>
          </a:xfrm>
          <a:custGeom>
            <a:avLst/>
            <a:gdLst>
              <a:gd name="connsiteX0" fmla="*/ 0 w 3429000"/>
              <a:gd name="connsiteY0" fmla="*/ 180000 h 3600000"/>
              <a:gd name="connsiteX1" fmla="*/ 0 w 3429000"/>
              <a:gd name="connsiteY1" fmla="*/ 0 h 3600000"/>
              <a:gd name="connsiteX2" fmla="*/ 3249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3429000 w 3429000"/>
              <a:gd name="connsiteY5" fmla="*/ 3600000 h 3600000"/>
              <a:gd name="connsiteX6" fmla="*/ 3249000 w 3429000"/>
              <a:gd name="connsiteY6" fmla="*/ 3600000 h 3600000"/>
              <a:gd name="connsiteX7" fmla="*/ 3249000 w 34290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0" h="3600000">
                <a:moveTo>
                  <a:pt x="0" y="180000"/>
                </a:moveTo>
                <a:lnTo>
                  <a:pt x="0" y="0"/>
                </a:lnTo>
                <a:lnTo>
                  <a:pt x="3249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3429000" y="3600000"/>
                </a:lnTo>
                <a:lnTo>
                  <a:pt x="3249000" y="3600000"/>
                </a:lnTo>
                <a:lnTo>
                  <a:pt x="32490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0" name="Segnaposto testo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3429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863" y="3668499"/>
            <a:ext cx="3276000" cy="2238815"/>
          </a:xfr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Descrizione</a:t>
            </a:r>
            <a:endParaRPr lang="it-IT" noProof="0" dirty="0"/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2863" y="3068555"/>
            <a:ext cx="3276000" cy="360445"/>
          </a:xfr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Intestazione</a:t>
            </a:r>
            <a:endParaRPr lang="it-IT" noProof="0" dirty="0"/>
          </a:p>
        </p:txBody>
      </p:sp>
      <p:sp>
        <p:nvSpPr>
          <p:cNvPr id="15" name="Segnaposto tes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5432" y="3668499"/>
            <a:ext cx="3276000" cy="2238815"/>
          </a:xfr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Descrizione</a:t>
            </a:r>
            <a:endParaRPr lang="it-IT" noProof="0" dirty="0"/>
          </a:p>
        </p:txBody>
      </p:sp>
      <p:sp>
        <p:nvSpPr>
          <p:cNvPr id="16" name="Segnaposto tes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5432" y="3068555"/>
            <a:ext cx="3276000" cy="360445"/>
          </a:xfr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Intestazione</a:t>
            </a:r>
            <a:endParaRPr lang="it-IT" noProof="0" dirty="0"/>
          </a:p>
        </p:txBody>
      </p:sp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8000" y="3668499"/>
            <a:ext cx="3276000" cy="2238815"/>
          </a:xfr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Descrizione</a:t>
            </a:r>
            <a:endParaRPr lang="it-IT" noProof="0" dirty="0"/>
          </a:p>
        </p:txBody>
      </p:sp>
      <p:sp>
        <p:nvSpPr>
          <p:cNvPr id="18" name="Segnaposto tes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8000" y="3068555"/>
            <a:ext cx="3276000" cy="360445"/>
          </a:xfr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Intestazione</a:t>
            </a:r>
            <a:endParaRPr lang="it-IT" noProof="0" dirty="0"/>
          </a:p>
        </p:txBody>
      </p:sp>
      <p:sp>
        <p:nvSpPr>
          <p:cNvPr id="29" name="Segnaposto immagine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908907" y="2005142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30" name="Segnaposto immagine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71476" y="2005142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31" name="Segnaposto immagine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34044" y="2005142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21" name="Segnaposto tes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 dirty="0" smtClean="0"/>
              <a:t>SOTTOTITOLO</a:t>
            </a:r>
            <a:endParaRPr lang="it-IT" noProof="0" dirty="0"/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AEA98CFA-B2A7-4BCC-B1DC-01CFAD2DD65E}"/>
              </a:ext>
            </a:extLst>
          </p:cNvPr>
          <p:cNvSpPr/>
          <p:nvPr userDrawn="1"/>
        </p:nvSpPr>
        <p:spPr>
          <a:xfrm rot="5400000">
            <a:off x="8677500" y="-85500"/>
            <a:ext cx="3429000" cy="3600000"/>
          </a:xfrm>
          <a:custGeom>
            <a:avLst/>
            <a:gdLst>
              <a:gd name="connsiteX0" fmla="*/ 0 w 3429000"/>
              <a:gd name="connsiteY0" fmla="*/ 3600000 h 3600000"/>
              <a:gd name="connsiteX1" fmla="*/ 0 w 3429000"/>
              <a:gd name="connsiteY1" fmla="*/ 0 h 3600000"/>
              <a:gd name="connsiteX2" fmla="*/ 180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180000 w 3429000"/>
              <a:gd name="connsiteY5" fmla="*/ 180000 h 3600000"/>
              <a:gd name="connsiteX6" fmla="*/ 180000 w 34290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4259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 e sottotitolo - 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E752CBEE-7696-40FC-AB0E-8790B179D18C}"/>
              </a:ext>
            </a:extLst>
          </p:cNvPr>
          <p:cNvSpPr/>
          <p:nvPr userDrawn="1"/>
        </p:nvSpPr>
        <p:spPr>
          <a:xfrm rot="5400000">
            <a:off x="8188485" y="2854485"/>
            <a:ext cx="4407031" cy="3600000"/>
          </a:xfrm>
          <a:custGeom>
            <a:avLst/>
            <a:gdLst>
              <a:gd name="connsiteX0" fmla="*/ 0 w 4407031"/>
              <a:gd name="connsiteY0" fmla="*/ 180000 h 3600000"/>
              <a:gd name="connsiteX1" fmla="*/ 0 w 4407031"/>
              <a:gd name="connsiteY1" fmla="*/ 0 h 3600000"/>
              <a:gd name="connsiteX2" fmla="*/ 4227031 w 4407031"/>
              <a:gd name="connsiteY2" fmla="*/ 0 h 3600000"/>
              <a:gd name="connsiteX3" fmla="*/ 4407031 w 4407031"/>
              <a:gd name="connsiteY3" fmla="*/ 0 h 3600000"/>
              <a:gd name="connsiteX4" fmla="*/ 4407031 w 4407031"/>
              <a:gd name="connsiteY4" fmla="*/ 180000 h 3600000"/>
              <a:gd name="connsiteX5" fmla="*/ 4407031 w 4407031"/>
              <a:gd name="connsiteY5" fmla="*/ 3600000 h 3600000"/>
              <a:gd name="connsiteX6" fmla="*/ 4227031 w 4407031"/>
              <a:gd name="connsiteY6" fmla="*/ 3600000 h 3600000"/>
              <a:gd name="connsiteX7" fmla="*/ 4227031 w 4407031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7031" h="3600000">
                <a:moveTo>
                  <a:pt x="0" y="180000"/>
                </a:moveTo>
                <a:lnTo>
                  <a:pt x="0" y="0"/>
                </a:lnTo>
                <a:lnTo>
                  <a:pt x="4227031" y="0"/>
                </a:lnTo>
                <a:lnTo>
                  <a:pt x="4407031" y="0"/>
                </a:lnTo>
                <a:lnTo>
                  <a:pt x="4407031" y="180000"/>
                </a:lnTo>
                <a:lnTo>
                  <a:pt x="4407031" y="3600000"/>
                </a:lnTo>
                <a:lnTo>
                  <a:pt x="4227031" y="3600000"/>
                </a:lnTo>
                <a:lnTo>
                  <a:pt x="4227031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0" name="Segnaposto testo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245140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21" name="Segnaposto tes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 dirty="0" smtClean="0"/>
              <a:t>SOTTOTITOLO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89445125-53D2-43B3-8ABC-C88E463BE7DD}"/>
              </a:ext>
            </a:extLst>
          </p:cNvPr>
          <p:cNvSpPr/>
          <p:nvPr userDrawn="1"/>
        </p:nvSpPr>
        <p:spPr>
          <a:xfrm rot="5400000">
            <a:off x="9166516" y="-574515"/>
            <a:ext cx="2450969" cy="3600000"/>
          </a:xfrm>
          <a:custGeom>
            <a:avLst/>
            <a:gdLst>
              <a:gd name="connsiteX0" fmla="*/ 0 w 2450969"/>
              <a:gd name="connsiteY0" fmla="*/ 3600000 h 3600000"/>
              <a:gd name="connsiteX1" fmla="*/ 0 w 2450969"/>
              <a:gd name="connsiteY1" fmla="*/ 0 h 3600000"/>
              <a:gd name="connsiteX2" fmla="*/ 180000 w 2450969"/>
              <a:gd name="connsiteY2" fmla="*/ 0 h 3600000"/>
              <a:gd name="connsiteX3" fmla="*/ 2450969 w 2450969"/>
              <a:gd name="connsiteY3" fmla="*/ 0 h 3600000"/>
              <a:gd name="connsiteX4" fmla="*/ 2450969 w 2450969"/>
              <a:gd name="connsiteY4" fmla="*/ 180000 h 3600000"/>
              <a:gd name="connsiteX5" fmla="*/ 180000 w 2450969"/>
              <a:gd name="connsiteY5" fmla="*/ 180000 h 3600000"/>
              <a:gd name="connsiteX6" fmla="*/ 180000 w 2450969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0969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2450969" y="0"/>
                </a:lnTo>
                <a:lnTo>
                  <a:pt x="2450969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975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 e sottotitolo - Foto inter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immagine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Trascinare qui </a:t>
            </a:r>
            <a:br>
              <a:rPr lang="it-IT" noProof="0" dirty="0" smtClean="0"/>
            </a:br>
            <a:r>
              <a:rPr lang="it-IT" noProof="0" dirty="0" smtClean="0"/>
              <a:t>la foto di sfondo</a:t>
            </a:r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5"/>
            <a:ext cx="7560000" cy="360000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C6E75A4B-2655-4B0E-8D3B-0068F57D3D9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3" name="Segnaposto testo 3">
            <a:extLst>
              <a:ext uri="{FF2B5EF4-FFF2-40B4-BE49-F238E27FC236}">
                <a16:creationId xmlns:a16="http://schemas.microsoft.com/office/drawing/2014/main" id="{0A18EF7D-14D0-4362-B8BD-722D3D54D4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 dirty="0" smtClean="0"/>
              <a:t>SOTTOTITOLO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3936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 e sottotitolo - Chia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567FF01B-795B-4F5D-87AF-6CAA8DD5D48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1" name="Segnaposto tes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-IT" noProof="0" dirty="0" smtClean="0"/>
              <a:t>SOTTOTITOLO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72F32FC1-1FF6-4874-9835-EB1A90F7E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83039E70-36A3-46C1-B30E-CA4CC0B36C5D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85773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9A5246D-ECE9-473C-953D-D56C3F7B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it-IT" noProof="0" dirty="0" smtClean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5D946F0-677D-45B4-83B9-FD3BD3FFC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000" y="1825625"/>
            <a:ext cx="10800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it-IT" noProof="0" dirty="0" smtClean="0"/>
              <a:t>Modifica gli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45BE21-FA72-48F5-9A53-134902BF6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0" y="6192000"/>
            <a:ext cx="75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F79B29-5421-49A7-A511-D916B66A8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27892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50" r:id="rId12"/>
    <p:sldLayoutId id="214748366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Tx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75000"/>
            <a:lumOff val="25000"/>
          </a:schemeClr>
        </a:buClr>
        <a:buSzPct val="80000"/>
        <a:buFont typeface="Courier New" panose="02070309020205020404" pitchFamily="49" charset="0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9060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immagine 7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B8D8E648-93B0-47FF-A306-492EFF7FC4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>
              <a:lnSpc>
                <a:spcPct val="110000"/>
              </a:lnSpc>
            </a:pPr>
            <a:r>
              <a:rPr lang="it-IT" dirty="0"/>
              <a:t>Emergenza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covid</a:t>
            </a:r>
            <a:r>
              <a:rPr lang="it-IT" dirty="0" smtClean="0"/>
              <a:t> - 19</a:t>
            </a:r>
            <a:endParaRPr lang="it-IT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64857D70-F12B-4E1B-99F8-92DAD4349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9" y="4276447"/>
            <a:ext cx="3492000" cy="620016"/>
          </a:xfrm>
          <a:gradFill>
            <a:gsLst>
              <a:gs pos="800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/>
          <a:p>
            <a:pPr rtl="0"/>
            <a:r>
              <a:rPr lang="it-IT" sz="1900" dirty="0" smtClean="0"/>
              <a:t>Un sondaggio ACOI</a:t>
            </a:r>
            <a:endParaRPr lang="it-IT" sz="1900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C85C272F-FCB2-478D-9E03-EC734D1AB6C0}"/>
              </a:ext>
            </a:extLst>
          </p:cNvPr>
          <p:cNvSpPr/>
          <p:nvPr/>
        </p:nvSpPr>
        <p:spPr bwMode="white">
          <a:xfrm>
            <a:off x="3687084" y="3441536"/>
            <a:ext cx="4104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DA136CB0-4ED9-43FA-81D5-6D322579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903024" y="4896463"/>
            <a:ext cx="2885950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0593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88007"/>
            <a:ext cx="10673361" cy="990345"/>
          </a:xfrm>
        </p:spPr>
        <p:txBody>
          <a:bodyPr rtlCol="0"/>
          <a:lstStyle/>
          <a:p>
            <a:r>
              <a:rPr lang="it-IT" sz="2400" dirty="0"/>
              <a:t>Durante l’emergenza COVID-19, si è verificata per la vostra U.O. una </a:t>
            </a:r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minore disponibilità di Sale Operatorie funzionanti</a:t>
            </a:r>
            <a:r>
              <a:rPr lang="it-IT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? </a:t>
            </a:r>
            <a:r>
              <a:rPr lang="it-IT" sz="2400" dirty="0" smtClean="0"/>
              <a:t>Indicare </a:t>
            </a:r>
            <a:r>
              <a:rPr lang="it-IT" sz="2400" dirty="0"/>
              <a:t>la motivazione prevalente</a:t>
            </a:r>
            <a:endParaRPr lang="it-IT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10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 smtClean="0"/>
              <a:t>1137 Risposte</a:t>
            </a:r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9371629"/>
              </p:ext>
            </p:extLst>
          </p:nvPr>
        </p:nvGraphicFramePr>
        <p:xfrm>
          <a:off x="433447" y="2700471"/>
          <a:ext cx="603572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2305381"/>
              </p:ext>
            </p:extLst>
          </p:nvPr>
        </p:nvGraphicFramePr>
        <p:xfrm>
          <a:off x="6752050" y="2700471"/>
          <a:ext cx="5094187" cy="381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67540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342240"/>
            <a:ext cx="10673361" cy="836112"/>
          </a:xfrm>
        </p:spPr>
        <p:txBody>
          <a:bodyPr rtlCol="0"/>
          <a:lstStyle/>
          <a:p>
            <a:r>
              <a:rPr lang="it-IT" sz="2400" dirty="0"/>
              <a:t>Durante l’emergenza COVID-19, si è verificata per la vostra U.O. una </a:t>
            </a:r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minore disponibilità di Sale Operatorie funzionanti?</a:t>
            </a:r>
            <a:endParaRPr lang="it-IT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11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 smtClean="0"/>
              <a:t>1074 Risposte</a:t>
            </a:r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9653087"/>
              </p:ext>
            </p:extLst>
          </p:nvPr>
        </p:nvGraphicFramePr>
        <p:xfrm>
          <a:off x="433447" y="2700471"/>
          <a:ext cx="603572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8770877"/>
              </p:ext>
            </p:extLst>
          </p:nvPr>
        </p:nvGraphicFramePr>
        <p:xfrm>
          <a:off x="6752050" y="2700471"/>
          <a:ext cx="5094187" cy="381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2338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88007"/>
            <a:ext cx="10673361" cy="990345"/>
          </a:xfrm>
        </p:spPr>
        <p:txBody>
          <a:bodyPr rtlCol="0"/>
          <a:lstStyle/>
          <a:p>
            <a:r>
              <a:rPr lang="it-IT" sz="2400" dirty="0"/>
              <a:t>Durante l’emergenza COVID-19, si è verificata per la vostra U.O. una diminuzione dell’</a:t>
            </a:r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attività chirurgica elettiva non oncologica</a:t>
            </a:r>
            <a:r>
              <a:rPr lang="it-IT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? </a:t>
            </a:r>
            <a:r>
              <a:rPr lang="it-IT" sz="2400" dirty="0" smtClean="0"/>
              <a:t>Indicare </a:t>
            </a:r>
            <a:r>
              <a:rPr lang="it-IT" sz="2400" dirty="0"/>
              <a:t>la motivazione prevalente</a:t>
            </a:r>
            <a:endParaRPr lang="it-IT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12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 smtClean="0"/>
              <a:t>1045 Risposte</a:t>
            </a:r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6768171"/>
              </p:ext>
            </p:extLst>
          </p:nvPr>
        </p:nvGraphicFramePr>
        <p:xfrm>
          <a:off x="433447" y="2700471"/>
          <a:ext cx="603572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2405485"/>
              </p:ext>
            </p:extLst>
          </p:nvPr>
        </p:nvGraphicFramePr>
        <p:xfrm>
          <a:off x="6752050" y="2700471"/>
          <a:ext cx="5094187" cy="381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55910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769121"/>
            <a:ext cx="10673361" cy="409231"/>
          </a:xfrm>
        </p:spPr>
        <p:txBody>
          <a:bodyPr rtlCol="0"/>
          <a:lstStyle/>
          <a:p>
            <a:r>
              <a:rPr lang="it-IT" sz="2400" dirty="0"/>
              <a:t>indicare </a:t>
            </a:r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l'incidenza della riduzione</a:t>
            </a:r>
            <a:r>
              <a:rPr lang="it-IT" sz="2400" dirty="0"/>
              <a:t>:</a:t>
            </a:r>
            <a:endParaRPr lang="it-IT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13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 smtClean="0"/>
              <a:t>1078 Risposte</a:t>
            </a:r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8982921"/>
              </p:ext>
            </p:extLst>
          </p:nvPr>
        </p:nvGraphicFramePr>
        <p:xfrm>
          <a:off x="433447" y="2700471"/>
          <a:ext cx="603572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9592556"/>
              </p:ext>
            </p:extLst>
          </p:nvPr>
        </p:nvGraphicFramePr>
        <p:xfrm>
          <a:off x="6752050" y="2700471"/>
          <a:ext cx="5094187" cy="381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52077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88007"/>
            <a:ext cx="10891764" cy="990345"/>
          </a:xfrm>
        </p:spPr>
        <p:txBody>
          <a:bodyPr rtlCol="0"/>
          <a:lstStyle/>
          <a:p>
            <a:r>
              <a:rPr lang="it-IT" sz="2400" dirty="0"/>
              <a:t>Durante l’emergenza COVID-19, si è verificata per la vostra U.O. una diminuzione </a:t>
            </a:r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dell’attività chirurgica elettiva oncologica</a:t>
            </a:r>
            <a:r>
              <a:rPr lang="it-IT" sz="2400" dirty="0" smtClean="0"/>
              <a:t>? Indicare </a:t>
            </a:r>
            <a:r>
              <a:rPr lang="it-IT" sz="2400" dirty="0"/>
              <a:t>la motivazione prevalente</a:t>
            </a:r>
            <a:endParaRPr lang="it-IT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14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 smtClean="0"/>
              <a:t>1056 Risposte</a:t>
            </a:r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251580"/>
              </p:ext>
            </p:extLst>
          </p:nvPr>
        </p:nvGraphicFramePr>
        <p:xfrm>
          <a:off x="433447" y="2700471"/>
          <a:ext cx="603572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6656753"/>
              </p:ext>
            </p:extLst>
          </p:nvPr>
        </p:nvGraphicFramePr>
        <p:xfrm>
          <a:off x="6752050" y="2700471"/>
          <a:ext cx="5094187" cy="381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63160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777667"/>
            <a:ext cx="10891764" cy="400685"/>
          </a:xfrm>
        </p:spPr>
        <p:txBody>
          <a:bodyPr rtlCol="0"/>
          <a:lstStyle/>
          <a:p>
            <a:r>
              <a:rPr lang="it-IT" sz="2400" dirty="0"/>
              <a:t>indicare </a:t>
            </a:r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l'incidenza della riduzione:</a:t>
            </a:r>
            <a:endParaRPr lang="it-IT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15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 smtClean="0"/>
              <a:t>793 Risposte</a:t>
            </a:r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807055"/>
              </p:ext>
            </p:extLst>
          </p:nvPr>
        </p:nvGraphicFramePr>
        <p:xfrm>
          <a:off x="433447" y="2700471"/>
          <a:ext cx="603572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7445403"/>
              </p:ext>
            </p:extLst>
          </p:nvPr>
        </p:nvGraphicFramePr>
        <p:xfrm>
          <a:off x="6752050" y="2700471"/>
          <a:ext cx="5094187" cy="381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8391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22191"/>
            <a:ext cx="10891764" cy="956161"/>
          </a:xfrm>
        </p:spPr>
        <p:txBody>
          <a:bodyPr rtlCol="0"/>
          <a:lstStyle/>
          <a:p>
            <a:r>
              <a:rPr lang="it-IT" sz="2400" dirty="0"/>
              <a:t>Durante l’emergenza COVID-19, si è svolto un </a:t>
            </a:r>
            <a:r>
              <a:rPr lang="it-IT" sz="2400" dirty="0" smtClean="0"/>
              <a:t> </a:t>
            </a:r>
            <a:r>
              <a:rPr lang="it-IT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trasferimento </a:t>
            </a:r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dell’attività chirurgica elettiva oncologica </a:t>
            </a:r>
            <a:r>
              <a:rPr lang="it-IT" sz="2400" dirty="0"/>
              <a:t>presso altri centri?</a:t>
            </a:r>
            <a:endParaRPr lang="it-IT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16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 smtClean="0"/>
              <a:t>1082 Risposte</a:t>
            </a:r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0145446"/>
              </p:ext>
            </p:extLst>
          </p:nvPr>
        </p:nvGraphicFramePr>
        <p:xfrm>
          <a:off x="433447" y="2700471"/>
          <a:ext cx="603572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3316732"/>
              </p:ext>
            </p:extLst>
          </p:nvPr>
        </p:nvGraphicFramePr>
        <p:xfrm>
          <a:off x="6752050" y="2700471"/>
          <a:ext cx="5094187" cy="381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46333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88007"/>
            <a:ext cx="10673361" cy="990345"/>
          </a:xfrm>
        </p:spPr>
        <p:txBody>
          <a:bodyPr rtlCol="0"/>
          <a:lstStyle/>
          <a:p>
            <a:r>
              <a:rPr lang="it-IT" sz="2400" dirty="0"/>
              <a:t>Durante l’emergenza COVID-19, si è verificata per la vostra U.O. una </a:t>
            </a:r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diminuzione dell’attività chirurgica in urgenza</a:t>
            </a:r>
            <a:r>
              <a:rPr lang="it-IT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? </a:t>
            </a:r>
            <a:r>
              <a:rPr lang="it-IT" sz="2400" dirty="0" smtClean="0"/>
              <a:t>Indicare </a:t>
            </a:r>
            <a:r>
              <a:rPr lang="it-IT" sz="2400" dirty="0"/>
              <a:t>la motivazione prevalente</a:t>
            </a:r>
            <a:endParaRPr lang="it-IT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17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 smtClean="0"/>
              <a:t>1059 Risposte</a:t>
            </a:r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646785"/>
              </p:ext>
            </p:extLst>
          </p:nvPr>
        </p:nvGraphicFramePr>
        <p:xfrm>
          <a:off x="433447" y="2700471"/>
          <a:ext cx="603572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1990864"/>
              </p:ext>
            </p:extLst>
          </p:nvPr>
        </p:nvGraphicFramePr>
        <p:xfrm>
          <a:off x="6752050" y="2700471"/>
          <a:ext cx="5094187" cy="381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02822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777667"/>
            <a:ext cx="10891764" cy="400685"/>
          </a:xfrm>
        </p:spPr>
        <p:txBody>
          <a:bodyPr rtlCol="0"/>
          <a:lstStyle/>
          <a:p>
            <a:r>
              <a:rPr lang="it-IT" sz="2400" dirty="0"/>
              <a:t>indicare </a:t>
            </a:r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l'incidenza della riduzione:</a:t>
            </a:r>
            <a:endParaRPr lang="it-IT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18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 smtClean="0"/>
              <a:t>735 Risposte</a:t>
            </a:r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6035421"/>
              </p:ext>
            </p:extLst>
          </p:nvPr>
        </p:nvGraphicFramePr>
        <p:xfrm>
          <a:off x="433447" y="2700471"/>
          <a:ext cx="603572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7322602"/>
              </p:ext>
            </p:extLst>
          </p:nvPr>
        </p:nvGraphicFramePr>
        <p:xfrm>
          <a:off x="6752050" y="2700471"/>
          <a:ext cx="5094187" cy="381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6782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22191"/>
            <a:ext cx="10891764" cy="956161"/>
          </a:xfrm>
        </p:spPr>
        <p:txBody>
          <a:bodyPr rtlCol="0"/>
          <a:lstStyle/>
          <a:p>
            <a:r>
              <a:rPr lang="it-IT" sz="2400" dirty="0"/>
              <a:t>Durante l’emergenza COVID-19, si è svolto </a:t>
            </a:r>
            <a:r>
              <a:rPr lang="it-IT" sz="2400" dirty="0" smtClean="0"/>
              <a:t>un  </a:t>
            </a:r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trasferimento dell’attività chirurgica D'urgenza </a:t>
            </a:r>
            <a:r>
              <a:rPr lang="it-IT" sz="2400" dirty="0"/>
              <a:t>presso altri centri?</a:t>
            </a:r>
            <a:endParaRPr lang="it-IT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19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 smtClean="0"/>
              <a:t>1067 Risposte</a:t>
            </a:r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3802870"/>
              </p:ext>
            </p:extLst>
          </p:nvPr>
        </p:nvGraphicFramePr>
        <p:xfrm>
          <a:off x="433447" y="2700471"/>
          <a:ext cx="603572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0593017"/>
              </p:ext>
            </p:extLst>
          </p:nvPr>
        </p:nvGraphicFramePr>
        <p:xfrm>
          <a:off x="6752050" y="2700471"/>
          <a:ext cx="5094187" cy="381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95952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DD509E5E-F68C-4F2B-8EC7-432595860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569877" y="0"/>
            <a:ext cx="6058185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AF7E39F-041F-4A45-A1CF-F8C269887D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7343" y="2731934"/>
            <a:ext cx="6903253" cy="317215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/>
          <a:p>
            <a:r>
              <a:rPr lang="it-IT" dirty="0"/>
              <a:t>Data </a:t>
            </a:r>
            <a:r>
              <a:rPr lang="it-IT" dirty="0" smtClean="0"/>
              <a:t>del sondaggio: lunedì </a:t>
            </a:r>
            <a:r>
              <a:rPr lang="it-IT" dirty="0"/>
              <a:t>6 aprile 2020</a:t>
            </a:r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9BE4A06-2673-41EF-AF84-96B0EDEC0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207" y="3129954"/>
            <a:ext cx="4585966" cy="1008000"/>
          </a:xfrm>
        </p:spPr>
        <p:txBody>
          <a:bodyPr rtlCol="0"/>
          <a:lstStyle/>
          <a:p>
            <a:r>
              <a:rPr lang="it-IT" dirty="0" smtClean="0"/>
              <a:t>1.203 </a:t>
            </a:r>
            <a:br>
              <a:rPr lang="it-IT" dirty="0" smtClean="0"/>
            </a:br>
            <a:r>
              <a:rPr lang="it-IT" dirty="0" smtClean="0"/>
              <a:t>risposte totali</a:t>
            </a:r>
            <a:endParaRPr lang="it-IT" dirty="0"/>
          </a:p>
        </p:txBody>
      </p:sp>
      <p:sp>
        <p:nvSpPr>
          <p:cNvPr id="9" name="Oggetto 7" descr="Rettangolo beige">
            <a:extLst>
              <a:ext uri="{FF2B5EF4-FFF2-40B4-BE49-F238E27FC236}">
                <a16:creationId xmlns:a16="http://schemas.microsoft.com/office/drawing/2014/main" id="{400AB11A-4D5E-4CDE-BB60-C8578F59C3E0}"/>
              </a:ext>
            </a:extLst>
          </p:cNvPr>
          <p:cNvSpPr/>
          <p:nvPr/>
        </p:nvSpPr>
        <p:spPr bwMode="white">
          <a:xfrm>
            <a:off x="1793360" y="4332686"/>
            <a:ext cx="5137376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pSp>
        <p:nvGrpSpPr>
          <p:cNvPr id="36" name="Gruppo 35" descr="Icona lampadina">
            <a:extLst>
              <a:ext uri="{FF2B5EF4-FFF2-40B4-BE49-F238E27FC236}">
                <a16:creationId xmlns:a16="http://schemas.microsoft.com/office/drawing/2014/main" id="{840CA54E-FBB9-4848-A45D-E086AA4A5012}"/>
              </a:ext>
            </a:extLst>
          </p:cNvPr>
          <p:cNvGrpSpPr>
            <a:grpSpLocks noChangeAspect="1"/>
          </p:cNvGrpSpPr>
          <p:nvPr/>
        </p:nvGrpSpPr>
        <p:grpSpPr>
          <a:xfrm>
            <a:off x="1985345" y="3363146"/>
            <a:ext cx="362015" cy="584795"/>
            <a:chOff x="1684741" y="3186732"/>
            <a:chExt cx="530027" cy="856197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B8ABB65B-B8A5-4C0E-BE4C-E88A7BB3E8A2}"/>
                </a:ext>
              </a:extLst>
            </p:cNvPr>
            <p:cNvSpPr/>
            <p:nvPr/>
          </p:nvSpPr>
          <p:spPr>
            <a:xfrm>
              <a:off x="1817248" y="3777916"/>
              <a:ext cx="265013" cy="61157"/>
            </a:xfrm>
            <a:custGeom>
              <a:avLst/>
              <a:gdLst>
                <a:gd name="connsiteX0" fmla="*/ 30578 w 265013"/>
                <a:gd name="connsiteY0" fmla="*/ 0 h 61156"/>
                <a:gd name="connsiteX1" fmla="*/ 234435 w 265013"/>
                <a:gd name="connsiteY1" fmla="*/ 0 h 61156"/>
                <a:gd name="connsiteX2" fmla="*/ 265013 w 265013"/>
                <a:gd name="connsiteY2" fmla="*/ 30578 h 61156"/>
                <a:gd name="connsiteX3" fmla="*/ 234435 w 265013"/>
                <a:gd name="connsiteY3" fmla="*/ 61157 h 61156"/>
                <a:gd name="connsiteX4" fmla="*/ 30578 w 265013"/>
                <a:gd name="connsiteY4" fmla="*/ 61157 h 61156"/>
                <a:gd name="connsiteX5" fmla="*/ 0 w 265013"/>
                <a:gd name="connsiteY5" fmla="*/ 30578 h 61156"/>
                <a:gd name="connsiteX6" fmla="*/ 30578 w 265013"/>
                <a:gd name="connsiteY6" fmla="*/ 0 h 6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013" h="61156">
                  <a:moveTo>
                    <a:pt x="30578" y="0"/>
                  </a:moveTo>
                  <a:lnTo>
                    <a:pt x="234435" y="0"/>
                  </a:lnTo>
                  <a:cubicBezTo>
                    <a:pt x="251763" y="0"/>
                    <a:pt x="265013" y="13251"/>
                    <a:pt x="265013" y="30578"/>
                  </a:cubicBezTo>
                  <a:cubicBezTo>
                    <a:pt x="265013" y="47906"/>
                    <a:pt x="251763" y="61157"/>
                    <a:pt x="234435" y="61157"/>
                  </a:cubicBezTo>
                  <a:lnTo>
                    <a:pt x="30578" y="61157"/>
                  </a:lnTo>
                  <a:cubicBezTo>
                    <a:pt x="13251" y="61157"/>
                    <a:pt x="0" y="47906"/>
                    <a:pt x="0" y="30578"/>
                  </a:cubicBezTo>
                  <a:cubicBezTo>
                    <a:pt x="0" y="13251"/>
                    <a:pt x="13251" y="0"/>
                    <a:pt x="30578" y="0"/>
                  </a:cubicBezTo>
                  <a:close/>
                </a:path>
              </a:pathLst>
            </a:custGeom>
            <a:solidFill>
              <a:schemeClr val="accent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dirty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D71DD07A-CE80-41D5-AEEB-65192AD34639}"/>
                </a:ext>
              </a:extLst>
            </p:cNvPr>
            <p:cNvSpPr/>
            <p:nvPr/>
          </p:nvSpPr>
          <p:spPr>
            <a:xfrm>
              <a:off x="1817248" y="3879844"/>
              <a:ext cx="265013" cy="61157"/>
            </a:xfrm>
            <a:custGeom>
              <a:avLst/>
              <a:gdLst>
                <a:gd name="connsiteX0" fmla="*/ 30578 w 265013"/>
                <a:gd name="connsiteY0" fmla="*/ 0 h 61156"/>
                <a:gd name="connsiteX1" fmla="*/ 234435 w 265013"/>
                <a:gd name="connsiteY1" fmla="*/ 0 h 61156"/>
                <a:gd name="connsiteX2" fmla="*/ 265013 w 265013"/>
                <a:gd name="connsiteY2" fmla="*/ 30578 h 61156"/>
                <a:gd name="connsiteX3" fmla="*/ 234435 w 265013"/>
                <a:gd name="connsiteY3" fmla="*/ 61157 h 61156"/>
                <a:gd name="connsiteX4" fmla="*/ 30578 w 265013"/>
                <a:gd name="connsiteY4" fmla="*/ 61157 h 61156"/>
                <a:gd name="connsiteX5" fmla="*/ 0 w 265013"/>
                <a:gd name="connsiteY5" fmla="*/ 30578 h 61156"/>
                <a:gd name="connsiteX6" fmla="*/ 30578 w 265013"/>
                <a:gd name="connsiteY6" fmla="*/ 0 h 6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013" h="61156">
                  <a:moveTo>
                    <a:pt x="30578" y="0"/>
                  </a:moveTo>
                  <a:lnTo>
                    <a:pt x="234435" y="0"/>
                  </a:lnTo>
                  <a:cubicBezTo>
                    <a:pt x="251763" y="0"/>
                    <a:pt x="265013" y="13251"/>
                    <a:pt x="265013" y="30578"/>
                  </a:cubicBezTo>
                  <a:cubicBezTo>
                    <a:pt x="265013" y="47906"/>
                    <a:pt x="251763" y="61157"/>
                    <a:pt x="234435" y="61157"/>
                  </a:cubicBezTo>
                  <a:lnTo>
                    <a:pt x="30578" y="61157"/>
                  </a:lnTo>
                  <a:cubicBezTo>
                    <a:pt x="13251" y="61157"/>
                    <a:pt x="0" y="47906"/>
                    <a:pt x="0" y="30578"/>
                  </a:cubicBezTo>
                  <a:cubicBezTo>
                    <a:pt x="0" y="13251"/>
                    <a:pt x="13251" y="0"/>
                    <a:pt x="30578" y="0"/>
                  </a:cubicBezTo>
                  <a:close/>
                </a:path>
              </a:pathLst>
            </a:custGeom>
            <a:solidFill>
              <a:schemeClr val="accent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dirty="0"/>
            </a:p>
          </p:txBody>
        </p:sp>
        <p:sp>
          <p:nvSpPr>
            <p:cNvPr id="34" name="Figura a mano libera: Forma 33">
              <a:extLst>
                <a:ext uri="{FF2B5EF4-FFF2-40B4-BE49-F238E27FC236}">
                  <a16:creationId xmlns:a16="http://schemas.microsoft.com/office/drawing/2014/main" id="{0522D638-DE3D-438D-8C73-954C32D8CB63}"/>
                </a:ext>
              </a:extLst>
            </p:cNvPr>
            <p:cNvSpPr/>
            <p:nvPr/>
          </p:nvSpPr>
          <p:spPr>
            <a:xfrm>
              <a:off x="1883501" y="3981772"/>
              <a:ext cx="132507" cy="61157"/>
            </a:xfrm>
            <a:custGeom>
              <a:avLst/>
              <a:gdLst>
                <a:gd name="connsiteX0" fmla="*/ 0 w 132506"/>
                <a:gd name="connsiteY0" fmla="*/ 0 h 61156"/>
                <a:gd name="connsiteX1" fmla="*/ 66253 w 132506"/>
                <a:gd name="connsiteY1" fmla="*/ 61157 h 61156"/>
                <a:gd name="connsiteX2" fmla="*/ 132507 w 132506"/>
                <a:gd name="connsiteY2" fmla="*/ 0 h 61156"/>
                <a:gd name="connsiteX3" fmla="*/ 0 w 132506"/>
                <a:gd name="connsiteY3" fmla="*/ 0 h 6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506" h="61156">
                  <a:moveTo>
                    <a:pt x="0" y="0"/>
                  </a:moveTo>
                  <a:cubicBezTo>
                    <a:pt x="3058" y="34656"/>
                    <a:pt x="31598" y="61157"/>
                    <a:pt x="66253" y="61157"/>
                  </a:cubicBezTo>
                  <a:cubicBezTo>
                    <a:pt x="100909" y="61157"/>
                    <a:pt x="129449" y="34656"/>
                    <a:pt x="13250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dirty="0"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01AB190E-B14D-440E-9910-B22D8C998B54}"/>
                </a:ext>
              </a:extLst>
            </p:cNvPr>
            <p:cNvSpPr/>
            <p:nvPr/>
          </p:nvSpPr>
          <p:spPr>
            <a:xfrm>
              <a:off x="1684741" y="3186732"/>
              <a:ext cx="530027" cy="550412"/>
            </a:xfrm>
            <a:custGeom>
              <a:avLst/>
              <a:gdLst>
                <a:gd name="connsiteX0" fmla="*/ 265013 w 530026"/>
                <a:gd name="connsiteY0" fmla="*/ 0 h 550412"/>
                <a:gd name="connsiteX1" fmla="*/ 265013 w 530026"/>
                <a:gd name="connsiteY1" fmla="*/ 0 h 550412"/>
                <a:gd name="connsiteX2" fmla="*/ 265013 w 530026"/>
                <a:gd name="connsiteY2" fmla="*/ 0 h 550412"/>
                <a:gd name="connsiteX3" fmla="*/ 0 w 530026"/>
                <a:gd name="connsiteY3" fmla="*/ 261956 h 550412"/>
                <a:gd name="connsiteX4" fmla="*/ 0 w 530026"/>
                <a:gd name="connsiteY4" fmla="*/ 271129 h 550412"/>
                <a:gd name="connsiteX5" fmla="*/ 18347 w 530026"/>
                <a:gd name="connsiteY5" fmla="*/ 362864 h 550412"/>
                <a:gd name="connsiteX6" fmla="*/ 64215 w 530026"/>
                <a:gd name="connsiteY6" fmla="*/ 438291 h 550412"/>
                <a:gd name="connsiteX7" fmla="*/ 126391 w 530026"/>
                <a:gd name="connsiteY7" fmla="*/ 539200 h 550412"/>
                <a:gd name="connsiteX8" fmla="*/ 144738 w 530026"/>
                <a:gd name="connsiteY8" fmla="*/ 550412 h 550412"/>
                <a:gd name="connsiteX9" fmla="*/ 385289 w 530026"/>
                <a:gd name="connsiteY9" fmla="*/ 550412 h 550412"/>
                <a:gd name="connsiteX10" fmla="*/ 403636 w 530026"/>
                <a:gd name="connsiteY10" fmla="*/ 539200 h 550412"/>
                <a:gd name="connsiteX11" fmla="*/ 465812 w 530026"/>
                <a:gd name="connsiteY11" fmla="*/ 438291 h 550412"/>
                <a:gd name="connsiteX12" fmla="*/ 511680 w 530026"/>
                <a:gd name="connsiteY12" fmla="*/ 362864 h 550412"/>
                <a:gd name="connsiteX13" fmla="*/ 530027 w 530026"/>
                <a:gd name="connsiteY13" fmla="*/ 271129 h 550412"/>
                <a:gd name="connsiteX14" fmla="*/ 530027 w 530026"/>
                <a:gd name="connsiteY14" fmla="*/ 261956 h 550412"/>
                <a:gd name="connsiteX15" fmla="*/ 265013 w 530026"/>
                <a:gd name="connsiteY15" fmla="*/ 0 h 550412"/>
                <a:gd name="connsiteX16" fmla="*/ 468870 w 530026"/>
                <a:gd name="connsiteY16" fmla="*/ 270110 h 550412"/>
                <a:gd name="connsiteX17" fmla="*/ 454600 w 530026"/>
                <a:gd name="connsiteY17" fmla="*/ 341460 h 550412"/>
                <a:gd name="connsiteX18" fmla="*/ 419944 w 530026"/>
                <a:gd name="connsiteY18" fmla="*/ 397520 h 550412"/>
                <a:gd name="connsiteX19" fmla="*/ 360826 w 530026"/>
                <a:gd name="connsiteY19" fmla="*/ 489256 h 550412"/>
                <a:gd name="connsiteX20" fmla="*/ 265013 w 530026"/>
                <a:gd name="connsiteY20" fmla="*/ 489256 h 550412"/>
                <a:gd name="connsiteX21" fmla="*/ 170220 w 530026"/>
                <a:gd name="connsiteY21" fmla="*/ 489256 h 550412"/>
                <a:gd name="connsiteX22" fmla="*/ 111102 w 530026"/>
                <a:gd name="connsiteY22" fmla="*/ 397520 h 550412"/>
                <a:gd name="connsiteX23" fmla="*/ 76446 w 530026"/>
                <a:gd name="connsiteY23" fmla="*/ 341460 h 550412"/>
                <a:gd name="connsiteX24" fmla="*/ 62176 w 530026"/>
                <a:gd name="connsiteY24" fmla="*/ 270110 h 550412"/>
                <a:gd name="connsiteX25" fmla="*/ 62176 w 530026"/>
                <a:gd name="connsiteY25" fmla="*/ 261956 h 550412"/>
                <a:gd name="connsiteX26" fmla="*/ 266033 w 530026"/>
                <a:gd name="connsiteY26" fmla="*/ 60138 h 550412"/>
                <a:gd name="connsiteX27" fmla="*/ 266033 w 530026"/>
                <a:gd name="connsiteY27" fmla="*/ 60138 h 550412"/>
                <a:gd name="connsiteX28" fmla="*/ 266033 w 530026"/>
                <a:gd name="connsiteY28" fmla="*/ 60138 h 550412"/>
                <a:gd name="connsiteX29" fmla="*/ 266033 w 530026"/>
                <a:gd name="connsiteY29" fmla="*/ 60138 h 550412"/>
                <a:gd name="connsiteX30" fmla="*/ 266033 w 530026"/>
                <a:gd name="connsiteY30" fmla="*/ 60138 h 550412"/>
                <a:gd name="connsiteX31" fmla="*/ 266033 w 530026"/>
                <a:gd name="connsiteY31" fmla="*/ 60138 h 550412"/>
                <a:gd name="connsiteX32" fmla="*/ 266033 w 530026"/>
                <a:gd name="connsiteY32" fmla="*/ 60138 h 550412"/>
                <a:gd name="connsiteX33" fmla="*/ 469889 w 530026"/>
                <a:gd name="connsiteY33" fmla="*/ 261956 h 550412"/>
                <a:gd name="connsiteX34" fmla="*/ 469889 w 530026"/>
                <a:gd name="connsiteY34" fmla="*/ 270110 h 550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0026" h="550412">
                  <a:moveTo>
                    <a:pt x="265013" y="0"/>
                  </a:moveTo>
                  <a:cubicBezTo>
                    <a:pt x="265013" y="0"/>
                    <a:pt x="265013" y="0"/>
                    <a:pt x="265013" y="0"/>
                  </a:cubicBezTo>
                  <a:cubicBezTo>
                    <a:pt x="265013" y="0"/>
                    <a:pt x="265013" y="0"/>
                    <a:pt x="265013" y="0"/>
                  </a:cubicBezTo>
                  <a:cubicBezTo>
                    <a:pt x="120275" y="1019"/>
                    <a:pt x="3058" y="117217"/>
                    <a:pt x="0" y="261956"/>
                  </a:cubicBezTo>
                  <a:lnTo>
                    <a:pt x="0" y="271129"/>
                  </a:lnTo>
                  <a:cubicBezTo>
                    <a:pt x="1019" y="302727"/>
                    <a:pt x="7135" y="333305"/>
                    <a:pt x="18347" y="362864"/>
                  </a:cubicBezTo>
                  <a:cubicBezTo>
                    <a:pt x="29559" y="390385"/>
                    <a:pt x="44848" y="415867"/>
                    <a:pt x="64215" y="438291"/>
                  </a:cubicBezTo>
                  <a:cubicBezTo>
                    <a:pt x="88678" y="464793"/>
                    <a:pt x="115179" y="516776"/>
                    <a:pt x="126391" y="539200"/>
                  </a:cubicBezTo>
                  <a:cubicBezTo>
                    <a:pt x="129449" y="546335"/>
                    <a:pt x="136584" y="550412"/>
                    <a:pt x="144738" y="550412"/>
                  </a:cubicBezTo>
                  <a:lnTo>
                    <a:pt x="385289" y="550412"/>
                  </a:lnTo>
                  <a:cubicBezTo>
                    <a:pt x="393443" y="550412"/>
                    <a:pt x="400578" y="546335"/>
                    <a:pt x="403636" y="539200"/>
                  </a:cubicBezTo>
                  <a:cubicBezTo>
                    <a:pt x="414848" y="516776"/>
                    <a:pt x="441349" y="464793"/>
                    <a:pt x="465812" y="438291"/>
                  </a:cubicBezTo>
                  <a:cubicBezTo>
                    <a:pt x="485178" y="415867"/>
                    <a:pt x="501487" y="390385"/>
                    <a:pt x="511680" y="362864"/>
                  </a:cubicBezTo>
                  <a:cubicBezTo>
                    <a:pt x="522892" y="333305"/>
                    <a:pt x="529008" y="302727"/>
                    <a:pt x="530027" y="271129"/>
                  </a:cubicBezTo>
                  <a:lnTo>
                    <a:pt x="530027" y="261956"/>
                  </a:lnTo>
                  <a:cubicBezTo>
                    <a:pt x="526969" y="117217"/>
                    <a:pt x="409752" y="1019"/>
                    <a:pt x="265013" y="0"/>
                  </a:cubicBezTo>
                  <a:close/>
                  <a:moveTo>
                    <a:pt x="468870" y="270110"/>
                  </a:moveTo>
                  <a:cubicBezTo>
                    <a:pt x="467851" y="294573"/>
                    <a:pt x="462754" y="319035"/>
                    <a:pt x="454600" y="341460"/>
                  </a:cubicBezTo>
                  <a:cubicBezTo>
                    <a:pt x="446446" y="361845"/>
                    <a:pt x="435234" y="381212"/>
                    <a:pt x="419944" y="397520"/>
                  </a:cubicBezTo>
                  <a:cubicBezTo>
                    <a:pt x="396501" y="426060"/>
                    <a:pt x="376115" y="456638"/>
                    <a:pt x="360826" y="489256"/>
                  </a:cubicBezTo>
                  <a:lnTo>
                    <a:pt x="265013" y="489256"/>
                  </a:lnTo>
                  <a:lnTo>
                    <a:pt x="170220" y="489256"/>
                  </a:lnTo>
                  <a:cubicBezTo>
                    <a:pt x="153912" y="456638"/>
                    <a:pt x="133526" y="426060"/>
                    <a:pt x="111102" y="397520"/>
                  </a:cubicBezTo>
                  <a:cubicBezTo>
                    <a:pt x="96832" y="381212"/>
                    <a:pt x="84600" y="361845"/>
                    <a:pt x="76446" y="341460"/>
                  </a:cubicBezTo>
                  <a:cubicBezTo>
                    <a:pt x="67273" y="319035"/>
                    <a:pt x="63196" y="294573"/>
                    <a:pt x="62176" y="270110"/>
                  </a:cubicBezTo>
                  <a:lnTo>
                    <a:pt x="62176" y="261956"/>
                  </a:lnTo>
                  <a:cubicBezTo>
                    <a:pt x="64215" y="150854"/>
                    <a:pt x="154931" y="61157"/>
                    <a:pt x="266033" y="60138"/>
                  </a:cubicBezTo>
                  <a:lnTo>
                    <a:pt x="266033" y="60138"/>
                  </a:lnTo>
                  <a:lnTo>
                    <a:pt x="266033" y="60138"/>
                  </a:lnTo>
                  <a:cubicBezTo>
                    <a:pt x="266033" y="60138"/>
                    <a:pt x="266033" y="60138"/>
                    <a:pt x="266033" y="60138"/>
                  </a:cubicBezTo>
                  <a:cubicBezTo>
                    <a:pt x="266033" y="60138"/>
                    <a:pt x="266033" y="60138"/>
                    <a:pt x="266033" y="60138"/>
                  </a:cubicBezTo>
                  <a:lnTo>
                    <a:pt x="266033" y="60138"/>
                  </a:lnTo>
                  <a:lnTo>
                    <a:pt x="266033" y="60138"/>
                  </a:lnTo>
                  <a:cubicBezTo>
                    <a:pt x="377134" y="61157"/>
                    <a:pt x="467851" y="149835"/>
                    <a:pt x="469889" y="261956"/>
                  </a:cubicBezTo>
                  <a:lnTo>
                    <a:pt x="469889" y="270110"/>
                  </a:lnTo>
                  <a:close/>
                </a:path>
              </a:pathLst>
            </a:custGeom>
            <a:solidFill>
              <a:schemeClr val="accent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dirty="0"/>
            </a:p>
          </p:txBody>
        </p:sp>
      </p:grpSp>
      <p:sp>
        <p:nvSpPr>
          <p:cNvPr id="48" name="Rettangolo 47">
            <a:extLst>
              <a:ext uri="{FF2B5EF4-FFF2-40B4-BE49-F238E27FC236}">
                <a16:creationId xmlns:a16="http://schemas.microsoft.com/office/drawing/2014/main" id="{C3FC51DE-D10A-4DE8-A7E3-22FA2E4FC1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569877" y="5904087"/>
            <a:ext cx="6058183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52" name="Segnaposto numero diapositiva 51">
            <a:extLst>
              <a:ext uri="{FF2B5EF4-FFF2-40B4-BE49-F238E27FC236}">
                <a16:creationId xmlns:a16="http://schemas.microsoft.com/office/drawing/2014/main" id="{947A81F6-261F-44F4-B660-7BD323AE2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/>
              <a:t>2</a:t>
            </a:fld>
            <a:endParaRPr lang="it-IT" dirty="0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8CDC0198-E919-4071-9C4B-5B3D19A467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713143" y="3198674"/>
            <a:ext cx="906419" cy="906419"/>
            <a:chOff x="5482999" y="1607028"/>
            <a:chExt cx="1200866" cy="1200866"/>
          </a:xfrm>
        </p:grpSpPr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667DDF34-4085-4945-A320-585AC8EBAAF2}"/>
                </a:ext>
              </a:extLst>
            </p:cNvPr>
            <p:cNvSpPr/>
            <p:nvPr/>
          </p:nvSpPr>
          <p:spPr>
            <a:xfrm>
              <a:off x="5587207" y="1711236"/>
              <a:ext cx="992451" cy="992451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ED521D40-9109-4214-B458-FAB53B1DA80D}"/>
                </a:ext>
              </a:extLst>
            </p:cNvPr>
            <p:cNvSpPr/>
            <p:nvPr/>
          </p:nvSpPr>
          <p:spPr>
            <a:xfrm>
              <a:off x="5482999" y="1607028"/>
              <a:ext cx="1200866" cy="1200866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3043203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dirty="0"/>
              <a:t>Numero </a:t>
            </a:r>
            <a:r>
              <a:rPr lang="it-IT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Medici in organico</a:t>
            </a:r>
            <a:endParaRPr lang="it-IT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3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/>
              <a:t>1203</a:t>
            </a:r>
            <a:r>
              <a:rPr lang="it-IT" dirty="0"/>
              <a:t> </a:t>
            </a:r>
            <a:r>
              <a:rPr lang="it-IT" dirty="0" smtClean="0"/>
              <a:t>Risposte</a:t>
            </a:r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4210751"/>
              </p:ext>
            </p:extLst>
          </p:nvPr>
        </p:nvGraphicFramePr>
        <p:xfrm>
          <a:off x="347988" y="2700471"/>
          <a:ext cx="577080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3553158"/>
              </p:ext>
            </p:extLst>
          </p:nvPr>
        </p:nvGraphicFramePr>
        <p:xfrm>
          <a:off x="6118788" y="2700470"/>
          <a:ext cx="577080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6776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99" y="256374"/>
            <a:ext cx="10510991" cy="921978"/>
          </a:xfrm>
        </p:spPr>
        <p:txBody>
          <a:bodyPr rtlCol="0"/>
          <a:lstStyle/>
          <a:p>
            <a:r>
              <a:rPr lang="it-IT" sz="2400" dirty="0"/>
              <a:t>Durante l’emergenza, si sono verificati </a:t>
            </a:r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casi COVID-19 positivi </a:t>
            </a:r>
            <a:r>
              <a:rPr lang="it-IT" sz="2400" dirty="0"/>
              <a:t>all'interno del personale medico della U.O.?</a:t>
            </a:r>
            <a:endParaRPr lang="it-IT" sz="2400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4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/>
              <a:t>1203</a:t>
            </a:r>
            <a:r>
              <a:rPr lang="it-IT" dirty="0"/>
              <a:t> </a:t>
            </a:r>
            <a:r>
              <a:rPr lang="it-IT" dirty="0" smtClean="0"/>
              <a:t>Risposte</a:t>
            </a:r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1983292"/>
              </p:ext>
            </p:extLst>
          </p:nvPr>
        </p:nvGraphicFramePr>
        <p:xfrm>
          <a:off x="433447" y="2700471"/>
          <a:ext cx="603572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689883"/>
              </p:ext>
            </p:extLst>
          </p:nvPr>
        </p:nvGraphicFramePr>
        <p:xfrm>
          <a:off x="6752050" y="3221765"/>
          <a:ext cx="5094187" cy="3290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75768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99" y="470814"/>
            <a:ext cx="10510991" cy="707537"/>
          </a:xfrm>
        </p:spPr>
        <p:txBody>
          <a:bodyPr rtlCol="0"/>
          <a:lstStyle/>
          <a:p>
            <a:r>
              <a:rPr lang="it-IT" sz="2400" dirty="0"/>
              <a:t>Durante l’emergenza, si sono verificati </a:t>
            </a:r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casi COVID-19 positivi </a:t>
            </a:r>
            <a:r>
              <a:rPr lang="it-IT" sz="2400" dirty="0"/>
              <a:t>all'interno del personale medico della U.O.?</a:t>
            </a:r>
            <a:endParaRPr lang="it-IT" sz="2400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5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/>
              <a:t>1203</a:t>
            </a:r>
            <a:r>
              <a:rPr lang="it-IT" dirty="0"/>
              <a:t> </a:t>
            </a:r>
            <a:r>
              <a:rPr lang="it-IT" dirty="0" smtClean="0"/>
              <a:t>Risposte</a:t>
            </a:r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2835465"/>
              </p:ext>
            </p:extLst>
          </p:nvPr>
        </p:nvGraphicFramePr>
        <p:xfrm>
          <a:off x="433447" y="2700471"/>
          <a:ext cx="603572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5418122"/>
              </p:ext>
            </p:extLst>
          </p:nvPr>
        </p:nvGraphicFramePr>
        <p:xfrm>
          <a:off x="6752050" y="2854295"/>
          <a:ext cx="5094187" cy="365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07003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56374"/>
            <a:ext cx="10673361" cy="921978"/>
          </a:xfrm>
        </p:spPr>
        <p:txBody>
          <a:bodyPr rtlCol="0"/>
          <a:lstStyle/>
          <a:p>
            <a:r>
              <a:rPr lang="it-IT" sz="2400" dirty="0"/>
              <a:t>Durante l’emergenza COVID-19, si è verificata per la vostra U.O. una </a:t>
            </a:r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diminuzione del personale medico </a:t>
            </a:r>
            <a:r>
              <a:rPr lang="it-IT" sz="2400" dirty="0"/>
              <a:t>disponibile, in seguito a riassegnazioni presso altri centri o U.O.?</a:t>
            </a:r>
            <a:endParaRPr lang="it-IT" sz="2400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6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 smtClean="0"/>
              <a:t>1199 Risposte</a:t>
            </a:r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8474488"/>
              </p:ext>
            </p:extLst>
          </p:nvPr>
        </p:nvGraphicFramePr>
        <p:xfrm>
          <a:off x="433447" y="2700471"/>
          <a:ext cx="603572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393452"/>
              </p:ext>
            </p:extLst>
          </p:nvPr>
        </p:nvGraphicFramePr>
        <p:xfrm>
          <a:off x="6752050" y="2700471"/>
          <a:ext cx="5094187" cy="381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3153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760576"/>
            <a:ext cx="10673361" cy="417776"/>
          </a:xfrm>
        </p:spPr>
        <p:txBody>
          <a:bodyPr rtlCol="0"/>
          <a:lstStyle/>
          <a:p>
            <a:r>
              <a:rPr lang="it-IT" sz="2400" dirty="0"/>
              <a:t>Indicare la </a:t>
            </a:r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riassegnazione prevalente</a:t>
            </a:r>
            <a:endParaRPr lang="it-IT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7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 smtClean="0"/>
              <a:t>533 Risposte</a:t>
            </a:r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2902968"/>
              </p:ext>
            </p:extLst>
          </p:nvPr>
        </p:nvGraphicFramePr>
        <p:xfrm>
          <a:off x="433447" y="2700471"/>
          <a:ext cx="603572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3417887"/>
              </p:ext>
            </p:extLst>
          </p:nvPr>
        </p:nvGraphicFramePr>
        <p:xfrm>
          <a:off x="6752050" y="2700471"/>
          <a:ext cx="5094187" cy="381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89930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88007"/>
            <a:ext cx="10673361" cy="990345"/>
          </a:xfrm>
        </p:spPr>
        <p:txBody>
          <a:bodyPr rtlCol="0"/>
          <a:lstStyle/>
          <a:p>
            <a:r>
              <a:rPr lang="it-IT" sz="2400" dirty="0"/>
              <a:t>Durante l’emergenza COVID-19, si è verificata per la vostra U.O. una </a:t>
            </a:r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diminuzione dell’attività assistenziale </a:t>
            </a:r>
            <a:r>
              <a:rPr lang="it-IT" sz="2400" dirty="0"/>
              <a:t>propria dell’U.O. e usualmente svolta?</a:t>
            </a:r>
            <a:endParaRPr lang="it-IT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8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 smtClean="0"/>
              <a:t>1198 Risposte</a:t>
            </a:r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4942730"/>
              </p:ext>
            </p:extLst>
          </p:nvPr>
        </p:nvGraphicFramePr>
        <p:xfrm>
          <a:off x="433447" y="2700471"/>
          <a:ext cx="603572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888181"/>
              </p:ext>
            </p:extLst>
          </p:nvPr>
        </p:nvGraphicFramePr>
        <p:xfrm>
          <a:off x="6752050" y="2700471"/>
          <a:ext cx="5094187" cy="381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02818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62370"/>
            <a:ext cx="10673361" cy="990345"/>
          </a:xfrm>
        </p:spPr>
        <p:txBody>
          <a:bodyPr rtlCol="0"/>
          <a:lstStyle/>
          <a:p>
            <a:r>
              <a:rPr lang="it-IT" sz="2000" dirty="0"/>
              <a:t>Durante l’emergenza COVID-19, si è verificata, una o più volte, la </a:t>
            </a:r>
            <a:r>
              <a:rPr lang="it-IT" sz="2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non disponibilità di ambienti necessari all’attività chirurgica </a:t>
            </a:r>
            <a:r>
              <a:rPr lang="it-IT" sz="2000" dirty="0"/>
              <a:t>(es. Sale Operatorie o reparti di Terapia Intensiva) presso il centro di appartenenza dell’U.O., in seguito a contaminazione COVID-19 degli ambienti o del personale?</a:t>
            </a:r>
            <a:endParaRPr lang="it-IT" sz="2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9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 smtClean="0"/>
              <a:t>1140 Risposte</a:t>
            </a:r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9593950"/>
              </p:ext>
            </p:extLst>
          </p:nvPr>
        </p:nvGraphicFramePr>
        <p:xfrm>
          <a:off x="433447" y="2700471"/>
          <a:ext cx="603572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2990528"/>
              </p:ext>
            </p:extLst>
          </p:nvPr>
        </p:nvGraphicFramePr>
        <p:xfrm>
          <a:off x="6752050" y="2700471"/>
          <a:ext cx="5094187" cy="381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024062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MS Healthcare Pitch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MS Healthcare Pitch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2"/>
            </a:gs>
            <a:gs pos="100000">
              <a:schemeClr val="accent2"/>
            </a:gs>
          </a:gsLst>
          <a:lin ang="144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8445_TF00450287.potx" id="{5CD05B6F-6778-4A3A-ADB4-49E2DD5289B8}" vid="{D29C9B64-7A33-4440-BDE0-03907C819C8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4BDB64-2AF8-42D4-96C8-B6B6F098993C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533BAED8-F9E7-4D41-86E9-333473F909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66BDC7-24D2-4343-8D41-18F9C23F86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dell'ufficio assistenza sanitaria</Template>
  <TotalTime>0</TotalTime>
  <Words>492</Words>
  <Application>Microsoft Office PowerPoint</Application>
  <PresentationFormat>Widescreen</PresentationFormat>
  <Paragraphs>168</Paragraphs>
  <Slides>19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6" baseType="lpstr">
      <vt:lpstr>Arial</vt:lpstr>
      <vt:lpstr>Arial </vt:lpstr>
      <vt:lpstr>Calibri</vt:lpstr>
      <vt:lpstr>Courier New</vt:lpstr>
      <vt:lpstr>Gill Sans MT</vt:lpstr>
      <vt:lpstr>Lato</vt:lpstr>
      <vt:lpstr>Tema di Office</vt:lpstr>
      <vt:lpstr>Emergenza  covid - 19</vt:lpstr>
      <vt:lpstr>1.203  risposte totali</vt:lpstr>
      <vt:lpstr>Numero Medici in organico</vt:lpstr>
      <vt:lpstr>Durante l’emergenza, si sono verificati casi COVID-19 positivi all'interno del personale medico della U.O.?</vt:lpstr>
      <vt:lpstr>Durante l’emergenza, si sono verificati casi COVID-19 positivi all'interno del personale medico della U.O.?</vt:lpstr>
      <vt:lpstr>Durante l’emergenza COVID-19, si è verificata per la vostra U.O. una diminuzione del personale medico disponibile, in seguito a riassegnazioni presso altri centri o U.O.?</vt:lpstr>
      <vt:lpstr>Indicare la riassegnazione prevalente</vt:lpstr>
      <vt:lpstr>Durante l’emergenza COVID-19, si è verificata per la vostra U.O. una diminuzione dell’attività assistenziale propria dell’U.O. e usualmente svolta?</vt:lpstr>
      <vt:lpstr>Durante l’emergenza COVID-19, si è verificata, una o più volte, la non disponibilità di ambienti necessari all’attività chirurgica (es. Sale Operatorie o reparti di Terapia Intensiva) presso il centro di appartenenza dell’U.O., in seguito a contaminazione COVID-19 degli ambienti o del personale?</vt:lpstr>
      <vt:lpstr>Durante l’emergenza COVID-19, si è verificata per la vostra U.O. una minore disponibilità di Sale Operatorie funzionanti? Indicare la motivazione prevalente</vt:lpstr>
      <vt:lpstr>Durante l’emergenza COVID-19, si è verificata per la vostra U.O. una minore disponibilità di Sale Operatorie funzionanti?</vt:lpstr>
      <vt:lpstr>Durante l’emergenza COVID-19, si è verificata per la vostra U.O. una diminuzione dell’attività chirurgica elettiva non oncologica? Indicare la motivazione prevalente</vt:lpstr>
      <vt:lpstr>indicare l'incidenza della riduzione:</vt:lpstr>
      <vt:lpstr>Durante l’emergenza COVID-19, si è verificata per la vostra U.O. una diminuzione dell’attività chirurgica elettiva oncologica? Indicare la motivazione prevalente</vt:lpstr>
      <vt:lpstr>indicare l'incidenza della riduzione:</vt:lpstr>
      <vt:lpstr>Durante l’emergenza COVID-19, si è svolto un  trasferimento dell’attività chirurgica elettiva oncologica presso altri centri?</vt:lpstr>
      <vt:lpstr>Durante l’emergenza COVID-19, si è verificata per la vostra U.O. una diminuzione dell’attività chirurgica in urgenza? Indicare la motivazione prevalente</vt:lpstr>
      <vt:lpstr>indicare l'incidenza della riduzione:</vt:lpstr>
      <vt:lpstr>Durante l’emergenza COVID-19, si è svolto un  trasferimento dell’attività chirurgica D'urgenza presso altri centri?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2020-04-14T20:50:00Z</dcterms:created>
  <dcterms:modified xsi:type="dcterms:W3CDTF">2020-04-14T22:04:17Z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