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8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9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7" r:id="rId5"/>
    <p:sldId id="258" r:id="rId6"/>
    <p:sldId id="275" r:id="rId7"/>
    <p:sldId id="276" r:id="rId8"/>
    <p:sldId id="291" r:id="rId9"/>
    <p:sldId id="278" r:id="rId10"/>
    <p:sldId id="279" r:id="rId11"/>
    <p:sldId id="280" r:id="rId12"/>
    <p:sldId id="281" r:id="rId13"/>
    <p:sldId id="282" r:id="rId14"/>
    <p:sldId id="29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6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Tra 5 e 10</c:v>
                </c:pt>
                <c:pt idx="1">
                  <c:v>Tra 11 e 15</c:v>
                </c:pt>
                <c:pt idx="2">
                  <c:v>Tra 16  e 20</c:v>
                </c:pt>
                <c:pt idx="3">
                  <c:v>maggiore di 20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79</c:v>
                </c:pt>
                <c:pt idx="1">
                  <c:v>32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Riassegnazione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B9B-408B-9A71-BFEA10F569F1}"/>
              </c:ext>
            </c:extLst>
          </c:dPt>
          <c:dLbls>
            <c:dLbl>
              <c:idx val="0"/>
              <c:layout>
                <c:manualLayout>
                  <c:x val="1.1069381630474107E-2"/>
                  <c:y val="3.79544102156710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-3.021237736266847E-2"/>
                  <c:y val="-1.29926569849814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5.5983319811385018E-2"/>
                  <c:y val="-3.27858539529563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9.303054638551746E-3"/>
                  <c:y val="-4.6157321222068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Riassegnazione presso reparti COVID-19 dedicati</c:v>
                </c:pt>
                <c:pt idx="1">
                  <c:v>Riassegnazione presso reparti di Emergenza e Pronto Soccorso</c:v>
                </c:pt>
                <c:pt idx="2">
                  <c:v>Riassegnazione presso reparti di Medicina Interna</c:v>
                </c:pt>
                <c:pt idx="3">
                  <c:v>Riassegnazione presso reparti di Terapia Intensiva e U.O. di Anestesia e Rianimazione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diminuzione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Si, riduzione di meno del 50% dell’attività assistenziale propria dell’U.O.</c:v>
                </c:pt>
                <c:pt idx="2">
                  <c:v>Si, riduzione di più del 50% dell’attività assistenziale propria dell’U.O.</c:v>
                </c:pt>
                <c:pt idx="3">
                  <c:v>Azzeramento dell’attività assistenziale propria dell’U.O.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33</c:v>
                </c:pt>
                <c:pt idx="2">
                  <c:v>84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diminuzione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B9B-408B-9A71-BFEA10F569F1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1.9648473838906881E-2"/>
                  <c:y val="-4.6310530966207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8.5899673490588385E-2"/>
                  <c:y val="2.3854547286193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Si, riduzione di meno del 50% dell’attività assistenziale propria dell’U.O.</c:v>
                </c:pt>
                <c:pt idx="2">
                  <c:v>Si, riduzione di più del 50% dell’attività assistenziale propria dell’U.O.</c:v>
                </c:pt>
                <c:pt idx="3">
                  <c:v>Azzeramento dell’attività assistenziale propria dell’U.O.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33</c:v>
                </c:pt>
                <c:pt idx="2" formatCode="&quot;€&quot;\ #,##0">
                  <c:v>84</c:v>
                </c:pt>
                <c:pt idx="3" formatCode="&quot;€&quot;\ #,##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 disponibilità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Non disponibilità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-6.0128731041871865E-2"/>
                  <c:y val="-3.29833819896698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8.5899673490588385E-2"/>
                  <c:y val="2.3854547286193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 Operatorie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Si, diminuita disponibilità di ambienti a fronte dell’emergenza</c:v>
                </c:pt>
                <c:pt idx="2">
                  <c:v>Si, per diminuita disponibilità dell’U.O. di Anestesia e Rianimazione a fronte dell’emergenza</c:v>
                </c:pt>
                <c:pt idx="3">
                  <c:v>Si, per diminuita disponibilità di personale di Camera operatoria a fronte dell’emergenza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37</c:v>
                </c:pt>
                <c:pt idx="2">
                  <c:v>37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 Operatorie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B9B-408B-9A71-BFEA10F569F1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1.9648473838906881E-2"/>
                  <c:y val="-4.6310530966207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8.5899673490588385E-2"/>
                  <c:y val="2.3854547286193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</c:v>
                </c:pt>
                <c:pt idx="1">
                  <c:v>Si, diminuita disponibilità di ambienti a fronte dell’emergenza</c:v>
                </c:pt>
                <c:pt idx="2">
                  <c:v>Si, per diminuita disponibilità dell’U.O. di Anestesia e Rianimazione a fronte dell’emergenza</c:v>
                </c:pt>
                <c:pt idx="3">
                  <c:v>Si, per diminuita disponibilità di personale di Camera operatoria a fronte dell’emergenza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37</c:v>
                </c:pt>
                <c:pt idx="2" formatCode="&quot;€&quot;\ #,##0">
                  <c:v>37</c:v>
                </c:pt>
                <c:pt idx="3" formatCode="&quot;€&quot;\ #,##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 operatorie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Nessuna disponibilità di Sale Operatorie</c:v>
                </c:pt>
                <c:pt idx="1">
                  <c:v>Riduzione di meno del 50% della disponibilità di Sale Operatorie disponibili</c:v>
                </c:pt>
                <c:pt idx="2">
                  <c:v>Riduzione di più del 50% della disponibilità di Sale Operatorie disponibili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67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 operatorie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1.9648473838906881E-2"/>
                  <c:y val="-4.6310530966207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8.5899673490588385E-2"/>
                  <c:y val="2.38545472861937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Nessuna disponibilità di Sale Operatorie</c:v>
                </c:pt>
                <c:pt idx="1">
                  <c:v>Riduzione di meno del 50% della disponibilità di Sale Operatorie disponibili</c:v>
                </c:pt>
                <c:pt idx="2">
                  <c:v>Riduzione di più del 50% della disponibilità di Sale Operatorie disponibili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67</c:v>
                </c:pt>
                <c:pt idx="2" formatCode="&quot;€&quot;\ #,##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Attività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</c:v>
                </c:pt>
                <c:pt idx="1">
                  <c:v>Si per diminuita disponibilità di personale di camera operatoria a fronte dell’emergenza</c:v>
                </c:pt>
                <c:pt idx="2">
                  <c:v>Si, per diminuita disponibilità dell’U.O. di Anestesia e Rianimazione a fronte dell’emergenza</c:v>
                </c:pt>
                <c:pt idx="3">
                  <c:v>Si, per diminuita disponibilità di ambienti a fronte dell’emergenza</c:v>
                </c:pt>
                <c:pt idx="4">
                  <c:v>Si, per diminuita disponibilità di personale della proprio U.O. a fronte dell’emergenza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14</c:v>
                </c:pt>
                <c:pt idx="2">
                  <c:v>27</c:v>
                </c:pt>
                <c:pt idx="3">
                  <c:v>49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748-4B00-840F-5A1A12B76F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8-4B00-840F-5A1A12B76F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8-4B00-840F-5A1A12B76F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748-4B00-840F-5A1A12B76F31}"/>
              </c:ext>
            </c:extLst>
          </c:dPt>
          <c:dLbls>
            <c:dLbl>
              <c:idx val="0"/>
              <c:layout>
                <c:manualLayout>
                  <c:x val="3.9744922714354869E-2"/>
                  <c:y val="0.183163608898445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748-4B00-840F-5A1A12B76F31}"/>
                </c:ext>
              </c:extLst>
            </c:dLbl>
            <c:dLbl>
              <c:idx val="1"/>
              <c:layout>
                <c:manualLayout>
                  <c:x val="-4.3322936161364109E-2"/>
                  <c:y val="2.87926832883541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48-4B00-840F-5A1A12B76F31}"/>
                </c:ext>
              </c:extLst>
            </c:dLbl>
            <c:dLbl>
              <c:idx val="2"/>
              <c:layout>
                <c:manualLayout>
                  <c:x val="-6.1460109516878074E-2"/>
                  <c:y val="3.26210914780467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48-4B00-840F-5A1A12B76F31}"/>
                </c:ext>
              </c:extLst>
            </c:dLbl>
            <c:dLbl>
              <c:idx val="3"/>
              <c:layout>
                <c:manualLayout>
                  <c:x val="-5.3637970472031608E-2"/>
                  <c:y val="-1.84783067800314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748-4B00-840F-5A1A12B76F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Tra 5 e 10</c:v>
                </c:pt>
                <c:pt idx="1">
                  <c:v>Tra 11 e 15</c:v>
                </c:pt>
                <c:pt idx="2">
                  <c:v>Tra 16  e 20</c:v>
                </c:pt>
                <c:pt idx="3">
                  <c:v>maggiore di 20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79</c:v>
                </c:pt>
                <c:pt idx="1">
                  <c:v>32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8-4B00-840F-5A1A12B76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Attività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B9B-408B-9A71-BFEA10F569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670-4D5C-ABDB-E14536F2F5CA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1.9648473838906881E-2"/>
                  <c:y val="-4.6310530966207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3.1052845135052954E-2"/>
                  <c:y val="7.04995687040764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-7.3913953296178572E-2"/>
                  <c:y val="-1.774871922950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</c:v>
                </c:pt>
                <c:pt idx="1">
                  <c:v>Si per diminuita disponibilità di personale di camera operatoria a fronte dell’emergenza</c:v>
                </c:pt>
                <c:pt idx="2">
                  <c:v>Si, per diminuita disponibilità dell’U.O. di Anestesia e Rianimazione a fronte dell’emergenza</c:v>
                </c:pt>
                <c:pt idx="3">
                  <c:v>Si, per diminuita disponibilità di ambienti a fronte dell’emergenza</c:v>
                </c:pt>
                <c:pt idx="4">
                  <c:v>Si, per diminuita disponibilità di personale della proprio U.O. a fronte dell’emergenza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14</c:v>
                </c:pt>
                <c:pt idx="2" formatCode="&quot;€&quot;\ #,##0">
                  <c:v>27</c:v>
                </c:pt>
                <c:pt idx="3" formatCode="&quot;€&quot;\ #,##0">
                  <c:v>49</c:v>
                </c:pt>
                <c:pt idx="4" formatCode="&quot;€&quot;\ #,##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Riduzione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Azzeramento dell’attività chirurgica elettiva non oncologica</c:v>
                </c:pt>
                <c:pt idx="1">
                  <c:v>Riduzione di meno del 50% dell’attività chirurgica elettiva non oncologica</c:v>
                </c:pt>
                <c:pt idx="2">
                  <c:v>Riduzione di più del 50% della disponibilità di Sale Operatorie disponibili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15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Riduzione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2.1972102712366063E-3"/>
                  <c:y val="-0.106282701360628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1.1108543914858261E-2"/>
                  <c:y val="-6.27719210613027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-7.3913953296178572E-2"/>
                  <c:y val="-1.774871922950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Azzeramento dell’attività chirurgica elettiva non oncologica</c:v>
                </c:pt>
                <c:pt idx="1">
                  <c:v>Riduzione di meno del 50% dell’attività chirurgica elettiva non oncologica</c:v>
                </c:pt>
                <c:pt idx="2">
                  <c:v>Riduzione di più del 50% della disponibilità di Sale Operatorie disponibili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15</c:v>
                </c:pt>
                <c:pt idx="2" formatCode="&quot;€&quot;\ #,##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Oncologica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</c:v>
                </c:pt>
                <c:pt idx="1">
                  <c:v>Si, per diminuita disponibilità dell’U.O. di Anestesia e Rianimazione a fronte dell’emergenza</c:v>
                </c:pt>
                <c:pt idx="2">
                  <c:v>Si, per diminuita disponibilità di ambienti a fronte dell’emergenza</c:v>
                </c:pt>
                <c:pt idx="3">
                  <c:v>Si, per diminuita disponibilità di personale della proprio U.O. a fronte dell’emergenza</c:v>
                </c:pt>
                <c:pt idx="4">
                  <c:v>Si, per diminuita disponibilità di personale di camera operatoria a fronte dell’emergenza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16</c:v>
                </c:pt>
                <c:pt idx="2">
                  <c:v>30</c:v>
                </c:pt>
                <c:pt idx="3">
                  <c:v>10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Oncologica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B9B-408B-9A71-BFEA10F569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670-4D5C-ABDB-E14536F2F5CA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1.9648473838906881E-2"/>
                  <c:y val="-4.63105309662078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3.1052845135052954E-2"/>
                  <c:y val="7.04995687040764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2.3314613303359301E-2"/>
                  <c:y val="-7.77208896239225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</c:v>
                </c:pt>
                <c:pt idx="1">
                  <c:v>Si, per diminuita disponibilità dell’U.O. di Anestesia e Rianimazione a fronte dell’emergenza</c:v>
                </c:pt>
                <c:pt idx="2">
                  <c:v>Si, per diminuita disponibilità di ambienti a fronte dell’emergenza</c:v>
                </c:pt>
                <c:pt idx="3">
                  <c:v>Si, per diminuita disponibilità di personale della proprio U.O. a fronte dell’emergenza</c:v>
                </c:pt>
                <c:pt idx="4">
                  <c:v>Si, per diminuita disponibilità di personale di camera operatoria a fronte dell’emergenza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16</c:v>
                </c:pt>
                <c:pt idx="2" formatCode="&quot;€&quot;\ #,##0">
                  <c:v>30</c:v>
                </c:pt>
                <c:pt idx="3" formatCode="&quot;€&quot;\ #,##0">
                  <c:v>10</c:v>
                </c:pt>
                <c:pt idx="4" formatCode="&quot;€&quot;\ #,##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Incidenza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Azzeramento dell’attività chirurgica elettiva oncologica</c:v>
                </c:pt>
                <c:pt idx="1">
                  <c:v>Riduzione di meno del 50% dell’attività chirurgica elettiva oncologica</c:v>
                </c:pt>
                <c:pt idx="2">
                  <c:v>Riduzione di più del 50% dell’attività chirurgica elettiva oncologica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32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Incidenza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4.9564925669198942E-2"/>
                  <c:y val="1.3661639428212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0"/>
                  <c:y val="-0.18937983633841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2.3314613303359301E-2"/>
                  <c:y val="-7.77208896239225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Azzeramento dell’attività chirurgica elettiva oncologica</c:v>
                </c:pt>
                <c:pt idx="1">
                  <c:v>Riduzione di meno del 50% dell’attività chirurgica elettiva oncologica</c:v>
                </c:pt>
                <c:pt idx="2">
                  <c:v>Riduzione di più del 50% dell’attività chirurgica elettiva oncologica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32</c:v>
                </c:pt>
                <c:pt idx="2" formatCode="&quot;€&quot;\ #,##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Trasferimento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Si, l’attività è stata parzialmente svolta presso altri centri Hub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Trasferimento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Lbls>
            <c:dLbl>
              <c:idx val="0"/>
              <c:layout>
                <c:manualLayout>
                  <c:x val="-1.3957084810589924E-3"/>
                  <c:y val="0.144571495432040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2.1972102712365959E-3"/>
                  <c:y val="-5.96376799427457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0"/>
                  <c:y val="-0.18937983633841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2.3314613303359301E-2"/>
                  <c:y val="-7.77208896239225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Si, l’attività è stata parzialmente svolta presso altri centri Hub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.3864873203195997"/>
          <c:w val="0.34009725202470975"/>
          <c:h val="0.31365182770829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No</c:v>
                </c:pt>
                <c:pt idx="1">
                  <c:v>Si, per diminuita disponibilità dell’U.O. di Anestesia e Rianimazione a fronte dell’emergenza</c:v>
                </c:pt>
                <c:pt idx="2">
                  <c:v>Si, per diminuita disponibilità di ambienti a fronte dell’emergenza</c:v>
                </c:pt>
                <c:pt idx="3">
                  <c:v>Si, per diminuita disponibilità di personale della proprio U.O. a fronte dell’emergenza</c:v>
                </c:pt>
                <c:pt idx="4">
                  <c:v>Si, per diminuita disponibilità di personale di camera operatoria a fronte dell’emergenza</c:v>
                </c:pt>
                <c:pt idx="5">
                  <c:v>Si, per diminuita minore richiesta da parte dell'utenza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CASI COVID-19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Personale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Si, meno del 50% del personale medico</c:v>
                </c:pt>
                <c:pt idx="2">
                  <c:v>Si, più del 50% del personale medico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48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B9B-408B-9A71-BFEA10F569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670-4D5C-ABDB-E14536F2F5C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B0A-473D-9BA1-F884A2898B60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3.4606699754053005E-2"/>
                  <c:y val="-2.63198075014009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3.1052845135052954E-2"/>
                  <c:y val="7.04995687040764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0529750870943711E-2"/>
                  <c:y val="5.37962961019662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-0.10383030697538194"/>
                  <c:y val="-7.753357497098459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dLbl>
              <c:idx val="5"/>
              <c:layout>
                <c:manualLayout>
                  <c:x val="1.0651454294865893E-2"/>
                  <c:y val="-0.2786596665904115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B0A-473D-9BA1-F884A2898B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No</c:v>
                </c:pt>
                <c:pt idx="1">
                  <c:v>Si, per diminuita disponibilità dell’U.O. di Anestesia e Rianimazione a fronte dell’emergenza</c:v>
                </c:pt>
                <c:pt idx="2">
                  <c:v>Si, per diminuita disponibilità di ambienti a fronte dell’emergenza</c:v>
                </c:pt>
                <c:pt idx="3">
                  <c:v>Si, per diminuita disponibilità di personale della proprio U.O. a fronte dell’emergenza</c:v>
                </c:pt>
                <c:pt idx="4">
                  <c:v>Si, per diminuita disponibilità di personale di camera operatoria a fronte dell’emergenza</c:v>
                </c:pt>
                <c:pt idx="5">
                  <c:v>Si, per diminuita minore richiesta da parte dell'utenza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2</c:v>
                </c:pt>
                <c:pt idx="2" formatCode="&quot;€&quot;\ #,##0">
                  <c:v>3</c:v>
                </c:pt>
                <c:pt idx="3" formatCode="&quot;€&quot;\ #,##0">
                  <c:v>1</c:v>
                </c:pt>
                <c:pt idx="4" formatCode="&quot;€&quot;\ #,##0">
                  <c:v>1</c:v>
                </c:pt>
                <c:pt idx="5" formatCode="&quot;€&quot;\ #,##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40971032276596"/>
          <c:y val="3.6649659685479286E-2"/>
          <c:w val="0.34009725202470975"/>
          <c:h val="0.946691404093848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Riduzione di meno del 50% dell’attività chirurgica in urgenza</c:v>
                </c:pt>
                <c:pt idx="1">
                  <c:v>Riduzione di più del 50% dell’attività chirurgica in urgenza</c:v>
                </c:pt>
                <c:pt idx="2">
                  <c:v>Azzeramento dell’attività chirurgica in urgenza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</c:v>
                </c:pt>
                <c:pt idx="1">
                  <c:v>42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ORGANICO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2.3534668044184481E-2"/>
                  <c:y val="-4.20085902394899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4.9564925669198942E-2"/>
                  <c:y val="1.3661639428212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0"/>
                  <c:y val="-0.18937983633841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2.3314613303359301E-2"/>
                  <c:y val="-7.77208896239225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Riduzione di meno del 50% dell’attività chirurgica in urgenza</c:v>
                </c:pt>
                <c:pt idx="1">
                  <c:v>Riduzione di più del 50% dell’attività chirurgica in urgenza</c:v>
                </c:pt>
                <c:pt idx="2">
                  <c:v>Azzeramento dell’attività chirurgica in urgenza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</c:v>
                </c:pt>
                <c:pt idx="1">
                  <c:v>42</c:v>
                </c:pt>
                <c:pt idx="2" formatCode="&quot;€&quot;\ #,##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"/>
          <c:w val="0.3400972520247097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Trasferimento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Si, l’attività è stata parzialmente svolta presso altri centri Hub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Trasferimento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Lbls>
            <c:dLbl>
              <c:idx val="0"/>
              <c:layout>
                <c:manualLayout>
                  <c:x val="4.3478969264379184E-2"/>
                  <c:y val="-2.26915698961742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2.1972102712365959E-3"/>
                  <c:y val="-5.96376799427457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0"/>
                  <c:y val="-0.18937983633841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-5.5515826175992371E-2"/>
                  <c:y val="-4.28255339779336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9B-408B-9A71-BFEA10F569F1}"/>
                </c:ext>
              </c:extLst>
            </c:dLbl>
            <c:dLbl>
              <c:idx val="4"/>
              <c:layout>
                <c:manualLayout>
                  <c:x val="2.3314613303359301E-2"/>
                  <c:y val="-7.77208896239225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70-4D5C-ABDB-E14536F2F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Si, l’attività è stata parzialmente svolta presso altri centri Hub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94452206014419"/>
          <c:y val="0.3864873203195997"/>
          <c:w val="0.34009725202470975"/>
          <c:h val="0.31365182770829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CASI COVID-19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Personale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1.1069381630474107E-2"/>
                  <c:y val="3.79544102156710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-3.021237736266847E-2"/>
                  <c:y val="-1.29926569849814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6.3173083359523319E-2"/>
                  <c:y val="-1.62790018866984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Si, meno del 50% del personale medico</c:v>
                </c:pt>
                <c:pt idx="2">
                  <c:v>Si, più del 50% del personale medico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48</c:v>
                </c:pt>
                <c:pt idx="2" formatCode="&quot;€&quot;\ #,##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Covid Positivi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 Isolamento Domiciliare</c:v>
                </c:pt>
                <c:pt idx="1">
                  <c:v>Ricoverati in malattie infettive</c:v>
                </c:pt>
                <c:pt idx="2">
                  <c:v>Ricoverati in terapia intensiva</c:v>
                </c:pt>
                <c:pt idx="3">
                  <c:v>Indicare i numeri Deceduti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</c:v>
                </c:pt>
                <c:pt idx="1">
                  <c:v>21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Covid Positivi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CBA-49E2-8067-3B98A297156E}"/>
              </c:ext>
            </c:extLst>
          </c:dPt>
          <c:dLbls>
            <c:dLbl>
              <c:idx val="0"/>
              <c:layout>
                <c:manualLayout>
                  <c:x val="1.1069381630474107E-2"/>
                  <c:y val="3.79544102156710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-3.021237736266847E-2"/>
                  <c:y val="-1.29926569849814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1.6297497520212745E-2"/>
                  <c:y val="-3.219294773238737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dLbl>
              <c:idx val="3"/>
              <c:layout>
                <c:manualLayout>
                  <c:x val="1.4900414923912295E-2"/>
                  <c:y val="-3.79018924291897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BA-49E2-8067-3B98A29715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 Isolamento Domiciliare</c:v>
                </c:pt>
                <c:pt idx="1">
                  <c:v>Ricoverati in malattie infettive</c:v>
                </c:pt>
                <c:pt idx="2">
                  <c:v>Ricoverati in terapia intensiva</c:v>
                </c:pt>
                <c:pt idx="3">
                  <c:v>Indicare i numeri Deceduti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</c:v>
                </c:pt>
                <c:pt idx="1">
                  <c:v>21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Diminuzione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Si, meno del 50% del personale medico</c:v>
                </c:pt>
                <c:pt idx="2">
                  <c:v>Si, più del 50% del personale medico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112</c:v>
                </c:pt>
                <c:pt idx="1">
                  <c:v>22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Diminuzione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53E-4B60-BAE3-54C598C34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E-4B60-BAE3-54C598C340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53E-4B60-BAE3-54C598C34013}"/>
              </c:ext>
            </c:extLst>
          </c:dPt>
          <c:dLbls>
            <c:dLbl>
              <c:idx val="0"/>
              <c:layout>
                <c:manualLayout>
                  <c:x val="1.1069381630474107E-2"/>
                  <c:y val="3.79544102156710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E-4B60-BAE3-54C598C34013}"/>
                </c:ext>
              </c:extLst>
            </c:dLbl>
            <c:dLbl>
              <c:idx val="1"/>
              <c:layout>
                <c:manualLayout>
                  <c:x val="-3.021237736266847E-2"/>
                  <c:y val="-1.29926569849814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3E-4B60-BAE3-54C598C34013}"/>
                </c:ext>
              </c:extLst>
            </c:dLbl>
            <c:dLbl>
              <c:idx val="2"/>
              <c:layout>
                <c:manualLayout>
                  <c:x val="-5.5983319811385018E-2"/>
                  <c:y val="-3.27858539529563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3E-4B60-BAE3-54C598C34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Si, meno del 50% del personale medico</c:v>
                </c:pt>
                <c:pt idx="2">
                  <c:v>Si, più del 50% del personale medico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112</c:v>
                </c:pt>
                <c:pt idx="1">
                  <c:v>22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Riassegnazione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Riassegnazione presso reparti COVID-19 dedicati</c:v>
                </c:pt>
                <c:pt idx="1">
                  <c:v>Riassegnazione presso reparti di Emergenza e Pronto Soccorso</c:v>
                </c:pt>
                <c:pt idx="2">
                  <c:v>Riassegnazione presso reparti di Medicina Interna</c:v>
                </c:pt>
                <c:pt idx="3">
                  <c:v>Riassegnazione presso reparti di Terapia Intensiva e U.O. di Anestesia e Rianimazione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B-454A-B65E-57226FCD2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307928"/>
        <c:axId val="2108311448"/>
      </c:barChart>
      <c:catAx>
        <c:axId val="210830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  <a:alpha val="27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11448"/>
        <c:crosses val="autoZero"/>
        <c:auto val="1"/>
        <c:lblAlgn val="ctr"/>
        <c:lblOffset val="100"/>
        <c:noMultiLvlLbl val="1"/>
      </c:catAx>
      <c:valAx>
        <c:axId val="2108311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21083079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it-IT" sz="800" noProof="0">
          <a:solidFill>
            <a:schemeClr val="tx2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9AA98-38BB-43F1-8A19-CA03B05E5B57}" type="datetime1">
              <a:rPr lang="it-IT" smtClean="0"/>
              <a:t>04/06/2020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10B3B-8E04-4DDD-9576-EFA45411CE1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5085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B3F09-A48C-4BF3-B9D6-42EBF4660DDA}" type="datetime1">
              <a:rPr lang="it-IT" smtClean="0"/>
              <a:pPr/>
              <a:t>04/06/2020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Modifica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4412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1808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9536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3686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3800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0874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4673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9064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3093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5810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346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68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964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3761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782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744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63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431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572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o di pers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18" name="Segnaposto tes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29" name="Segnaposto immagine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0" name="Segnaposto immagine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1" name="Segnaposto immagine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23" name="Segnaposto tes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24" name="Segnaposto tes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27" name="Segnaposto tes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Ruolo</a:t>
            </a:r>
            <a:endParaRPr lang="it-IT" noProof="0" dirty="0"/>
          </a:p>
        </p:txBody>
      </p:sp>
      <p:sp>
        <p:nvSpPr>
          <p:cNvPr id="32" name="Segnaposto tes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33" name="Segnaposto immagine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4" name="Segnaposto immagine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5" name="Segnaposto immagine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i elen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 dirty="0" smtClean="0"/>
              <a:t>Inserire qui la descrizione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it-IT" noProof="0" dirty="0" smtClean="0"/>
              <a:t>Inserire</a:t>
            </a:r>
            <a:br>
              <a:rPr lang="it-IT" noProof="0" dirty="0" smtClean="0"/>
            </a:br>
            <a:r>
              <a:rPr lang="it-IT" noProof="0" dirty="0" smtClean="0"/>
              <a:t>qui l'immagine/il logo</a:t>
            </a:r>
            <a:endParaRPr lang="it-IT" noProof="0" dirty="0"/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it-IT" noProof="0" dirty="0" smtClean="0"/>
              <a:t>Inserire</a:t>
            </a:r>
            <a:br>
              <a:rPr lang="it-IT" noProof="0" dirty="0" smtClean="0"/>
            </a:br>
            <a:r>
              <a:rPr lang="it-IT" noProof="0" dirty="0" smtClean="0"/>
              <a:t>qui l'immagine/il logo</a:t>
            </a:r>
            <a:endParaRPr lang="it-IT" noProof="0" dirty="0"/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it-IT" noProof="0" dirty="0" smtClean="0"/>
              <a:t>Inserire</a:t>
            </a:r>
            <a:br>
              <a:rPr lang="it-IT" noProof="0" dirty="0" smtClean="0"/>
            </a:br>
            <a:r>
              <a:rPr lang="it-IT" noProof="0" dirty="0" smtClean="0"/>
              <a:t>qui l'immagine/il logo</a:t>
            </a:r>
            <a:endParaRPr lang="it-IT" noProof="0" dirty="0"/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 dirty="0" smtClean="0"/>
              <a:t>Inserire qui la descrizione</a:t>
            </a:r>
            <a:endParaRPr lang="it-IT" noProof="0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noProof="0" dirty="0" smtClean="0"/>
              <a:t>Inserire qui la descrizione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Grazie </a:t>
            </a:r>
            <a:br>
              <a:rPr lang="it-IT" noProof="0" dirty="0" smtClean="0"/>
            </a:br>
            <a:r>
              <a:rPr lang="it-IT" noProof="0" dirty="0" smtClean="0"/>
              <a:t> </a:t>
            </a:r>
            <a:endParaRPr lang="it-IT" noProof="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 smtClean="0"/>
              <a:t>Posta elettronica</a:t>
            </a:r>
            <a:endParaRPr lang="it-IT" noProof="0" dirty="0"/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 smtClean="0"/>
              <a:t>Telefono</a:t>
            </a:r>
            <a:endParaRPr lang="it-IT" noProof="0" dirty="0"/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it-IT" noProof="0" dirty="0" smtClean="0"/>
              <a:t>POSIZIONE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 smtClean="0"/>
              <a:t>Descrivere l'idea</a:t>
            </a:r>
            <a:endParaRPr lang="it-IT" noProof="0" dirty="0"/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 e icona 5 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#NUMERO</a:t>
            </a:r>
            <a:endParaRPr lang="it-IT" noProof="0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#NUMERO</a:t>
            </a:r>
            <a:endParaRPr lang="it-IT" noProof="0" dirty="0"/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#NUMERO</a:t>
            </a:r>
            <a:endParaRPr lang="it-IT" noProof="0" dirty="0"/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#NUMERO</a:t>
            </a:r>
            <a:endParaRPr lang="it-IT" noProof="0" dirty="0"/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#NUMERO</a:t>
            </a:r>
            <a:endParaRPr lang="it-IT" noProof="0" dirty="0"/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22" name="Sottotito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dirty="0" smtClean="0"/>
              <a:t>Risultato</a:t>
            </a:r>
            <a:endParaRPr lang="it-IT" noProof="0" dirty="0"/>
          </a:p>
        </p:txBody>
      </p:sp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7" name="Segnaposto immagine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8" name="Segnaposto immagine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9" name="Segnaposto immagine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0" name="Segnaposto immagine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ione verticale 60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co di contenuto con icona 6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8" name="Segnaposto tes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20" name="Segnaposto tes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22" name="Segnaposto tes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23" name="Segnaposto tes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24" name="Segnaposto tes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co di contenuto con icona 6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6" name="Segnaposto tes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Descrizione</a:t>
            </a:r>
            <a:endParaRPr lang="it-IT" noProof="0" dirty="0"/>
          </a:p>
        </p:txBody>
      </p:sp>
      <p:sp>
        <p:nvSpPr>
          <p:cNvPr id="18" name="Segnaposto tes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dirty="0" smtClean="0"/>
              <a:t>Intestazione</a:t>
            </a:r>
            <a:endParaRPr lang="it-IT" noProof="0" dirty="0"/>
          </a:p>
        </p:txBody>
      </p:sp>
      <p:sp>
        <p:nvSpPr>
          <p:cNvPr id="29" name="Segnaposto immagine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0" name="Segnaposto immagine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31" name="Segnaposto immagine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 -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 - Foto inter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Trascinare qui </a:t>
            </a:r>
            <a:br>
              <a:rPr lang="it-IT" noProof="0" dirty="0" smtClean="0"/>
            </a:br>
            <a:r>
              <a:rPr lang="it-IT" noProof="0" dirty="0" smtClean="0"/>
              <a:t>la foto di sfondo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 e sottotitolo - Chi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it-IT" noProof="0" dirty="0" smtClean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noProof="0" dirty="0" smtClean="0"/>
              <a:t>Modifica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EECC7194-A4D0-457B-9D3E-53681723AFF7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ct val="110000"/>
              </a:lnSpc>
            </a:pPr>
            <a:r>
              <a:rPr lang="it-IT" dirty="0"/>
              <a:t>Emergenza </a:t>
            </a:r>
            <a:r>
              <a:rPr lang="it-IT" dirty="0" err="1" smtClean="0"/>
              <a:t>covid</a:t>
            </a:r>
            <a:r>
              <a:rPr lang="it-IT" dirty="0" smtClean="0"/>
              <a:t> – 19</a:t>
            </a:r>
            <a:br>
              <a:rPr lang="it-IT" dirty="0" smtClean="0"/>
            </a:br>
            <a:r>
              <a:rPr lang="it-IT" dirty="0" smtClean="0"/>
              <a:t>dati del </a:t>
            </a:r>
            <a:r>
              <a:rPr lang="it-IT" dirty="0" err="1" smtClean="0"/>
              <a:t>lazio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9" y="4276447"/>
            <a:ext cx="3492000" cy="620016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/>
            <a:r>
              <a:rPr lang="it-IT" sz="1900" dirty="0" smtClean="0"/>
              <a:t>Un sondaggio ACOI</a:t>
            </a:r>
            <a:endParaRPr lang="it-IT" sz="1900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687084" y="3441536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A136CB0-4ED9-43FA-81D5-6D322579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903024" y="4896463"/>
            <a:ext cx="2885950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059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88007"/>
            <a:ext cx="10673361" cy="990345"/>
          </a:xfrm>
        </p:spPr>
        <p:txBody>
          <a:bodyPr rtlCol="0"/>
          <a:lstStyle/>
          <a:p>
            <a:r>
              <a:rPr lang="it-IT" sz="2400" dirty="0"/>
              <a:t>Durante l’emergenza COVID-19, si è verificata per la vostra U.O. una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minore disponibilità di Sale Operatorie funzionanti</a:t>
            </a:r>
            <a:r>
              <a:rPr lang="it-IT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? </a:t>
            </a:r>
            <a:r>
              <a:rPr lang="it-IT" sz="2400" dirty="0" smtClean="0"/>
              <a:t>Indicare </a:t>
            </a:r>
            <a:r>
              <a:rPr lang="it-IT" sz="2400" dirty="0"/>
              <a:t>la motivazione prevalente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10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/>
              <a:t>140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6559162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891382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754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342240"/>
            <a:ext cx="10673361" cy="836112"/>
          </a:xfrm>
        </p:spPr>
        <p:txBody>
          <a:bodyPr rtlCol="0"/>
          <a:lstStyle/>
          <a:p>
            <a:r>
              <a:rPr lang="it-IT" sz="2400" dirty="0"/>
              <a:t>Durante l’emergenza COVID-19, si è verificata per la vostra U.O. una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minore disponibilità di Sale Operatorie funzionanti?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11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124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757342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079068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2338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88007"/>
            <a:ext cx="10673361" cy="990345"/>
          </a:xfrm>
        </p:spPr>
        <p:txBody>
          <a:bodyPr rtlCol="0"/>
          <a:lstStyle/>
          <a:p>
            <a:r>
              <a:rPr lang="it-IT" sz="2400" dirty="0"/>
              <a:t>Durante l’emergenza COVID-19, si è verificata per la vostra U.O. una diminuzione dell’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attività chirurgica elettiva non oncologica</a:t>
            </a:r>
            <a:r>
              <a:rPr lang="it-IT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? </a:t>
            </a:r>
            <a:r>
              <a:rPr lang="it-IT" sz="2400" dirty="0" smtClean="0"/>
              <a:t>Indicare </a:t>
            </a:r>
            <a:r>
              <a:rPr lang="it-IT" sz="2400" dirty="0"/>
              <a:t>la motivazione prevalente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12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116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024212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893306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591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769121"/>
            <a:ext cx="10673361" cy="409231"/>
          </a:xfrm>
        </p:spPr>
        <p:txBody>
          <a:bodyPr rtlCol="0"/>
          <a:lstStyle/>
          <a:p>
            <a:r>
              <a:rPr lang="it-IT" sz="2400" dirty="0"/>
              <a:t>indicare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l'incidenza della riduzione</a:t>
            </a:r>
            <a:r>
              <a:rPr lang="it-IT" sz="2400" dirty="0"/>
              <a:t>: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118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931889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613840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207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88007"/>
            <a:ext cx="10891764" cy="990345"/>
          </a:xfrm>
        </p:spPr>
        <p:txBody>
          <a:bodyPr rtlCol="0"/>
          <a:lstStyle/>
          <a:p>
            <a:r>
              <a:rPr lang="it-IT" sz="2400" dirty="0"/>
              <a:t>Durante l’emergenza COVID-19, si è verificata per la vostra U.O. una diminuzione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dell’attività chirurgica elettiva oncologica</a:t>
            </a:r>
            <a:r>
              <a:rPr lang="it-IT" sz="2400" dirty="0" smtClean="0"/>
              <a:t>? Indicare </a:t>
            </a:r>
            <a:r>
              <a:rPr lang="it-IT" sz="2400" dirty="0"/>
              <a:t>la motivazione prevalente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14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117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996216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982069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3160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777667"/>
            <a:ext cx="10891764" cy="400685"/>
          </a:xfrm>
        </p:spPr>
        <p:txBody>
          <a:bodyPr rtlCol="0"/>
          <a:lstStyle/>
          <a:p>
            <a:r>
              <a:rPr lang="it-IT" sz="2400" dirty="0"/>
              <a:t>indicare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l'incidenza della riduzione: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15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83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831668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203155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391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22191"/>
            <a:ext cx="10891764" cy="956161"/>
          </a:xfrm>
        </p:spPr>
        <p:txBody>
          <a:bodyPr rtlCol="0"/>
          <a:lstStyle/>
          <a:p>
            <a:r>
              <a:rPr lang="it-IT" sz="2400" dirty="0"/>
              <a:t>Durante l’emergenza COVID-19, si è svolto un 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trasferimento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dell’attività chirurgica elettiva oncologica </a:t>
            </a:r>
            <a:r>
              <a:rPr lang="it-IT" sz="2400" dirty="0"/>
              <a:t>presso altri centri?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16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123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177159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075000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6333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88007"/>
            <a:ext cx="10673361" cy="990345"/>
          </a:xfrm>
        </p:spPr>
        <p:txBody>
          <a:bodyPr rtlCol="0"/>
          <a:lstStyle/>
          <a:p>
            <a:r>
              <a:rPr lang="it-IT" sz="2400" dirty="0"/>
              <a:t>Durante l’emergenza COVID-19, si è verificata per la vostra U.O. una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diminuzione dell’attività chirurgica in urgenza</a:t>
            </a:r>
            <a:r>
              <a:rPr lang="it-IT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? </a:t>
            </a:r>
            <a:r>
              <a:rPr lang="it-IT" sz="2400" dirty="0" smtClean="0"/>
              <a:t>Indicare </a:t>
            </a:r>
            <a:r>
              <a:rPr lang="it-IT" sz="2400" dirty="0"/>
              <a:t>la motivazione prevalente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17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116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968403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054678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2822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777667"/>
            <a:ext cx="10891764" cy="400685"/>
          </a:xfrm>
        </p:spPr>
        <p:txBody>
          <a:bodyPr rtlCol="0"/>
          <a:lstStyle/>
          <a:p>
            <a:r>
              <a:rPr lang="it-IT" sz="2400" dirty="0"/>
              <a:t>indicare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l'incidenza della riduzione: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18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80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319143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646456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78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22191"/>
            <a:ext cx="10891764" cy="956161"/>
          </a:xfrm>
        </p:spPr>
        <p:txBody>
          <a:bodyPr rtlCol="0"/>
          <a:lstStyle/>
          <a:p>
            <a:r>
              <a:rPr lang="it-IT" sz="2400" dirty="0"/>
              <a:t>Durante l’emergenza COVID-19, si è svolto </a:t>
            </a:r>
            <a:r>
              <a:rPr lang="it-IT" sz="2400" dirty="0" smtClean="0"/>
              <a:t>un 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trasferimento dell’attività chirurgica D'urgenza </a:t>
            </a:r>
            <a:r>
              <a:rPr lang="it-IT" sz="2400" dirty="0"/>
              <a:t>presso altri centri?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19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118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314499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155356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595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0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7343" y="2731934"/>
            <a:ext cx="6903253" cy="317215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r>
              <a:rPr lang="it-IT" dirty="0"/>
              <a:t>Data </a:t>
            </a:r>
            <a:r>
              <a:rPr lang="it-IT" dirty="0" smtClean="0"/>
              <a:t>del sondaggio: lunedì </a:t>
            </a:r>
            <a:r>
              <a:rPr lang="it-IT" dirty="0"/>
              <a:t>6 aprile 2020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BE4A06-2673-41EF-AF84-96B0EDEC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7" y="3129954"/>
            <a:ext cx="4585966" cy="1008000"/>
          </a:xfrm>
        </p:spPr>
        <p:txBody>
          <a:bodyPr rtlCol="0"/>
          <a:lstStyle/>
          <a:p>
            <a:r>
              <a:rPr lang="it-IT" dirty="0" smtClean="0"/>
              <a:t>140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risposte totali</a:t>
            </a:r>
            <a:endParaRPr lang="it-IT" dirty="0"/>
          </a:p>
        </p:txBody>
      </p:sp>
      <p:sp>
        <p:nvSpPr>
          <p:cNvPr id="9" name="Oggetto 7" descr="Rettangolo beige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>
            <a:off x="1793360" y="4332686"/>
            <a:ext cx="5137376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pSp>
        <p:nvGrpSpPr>
          <p:cNvPr id="36" name="Gruppo 35" descr="Icona lampadina">
            <a:extLst>
              <a:ext uri="{FF2B5EF4-FFF2-40B4-BE49-F238E27FC236}">
                <a16:creationId xmlns:a16="http://schemas.microsoft.com/office/drawing/2014/main" id="{840CA54E-FBB9-4848-A45D-E086AA4A5012}"/>
              </a:ext>
            </a:extLst>
          </p:cNvPr>
          <p:cNvGrpSpPr>
            <a:grpSpLocks noChangeAspect="1"/>
          </p:cNvGrpSpPr>
          <p:nvPr/>
        </p:nvGrpSpPr>
        <p:grpSpPr>
          <a:xfrm>
            <a:off x="1985345" y="3363146"/>
            <a:ext cx="362015" cy="584795"/>
            <a:chOff x="1684741" y="3186732"/>
            <a:chExt cx="530027" cy="856197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B8ABB65B-B8A5-4C0E-BE4C-E88A7BB3E8A2}"/>
                </a:ext>
              </a:extLst>
            </p:cNvPr>
            <p:cNvSpPr/>
            <p:nvPr/>
          </p:nvSpPr>
          <p:spPr>
            <a:xfrm>
              <a:off x="1817248" y="3777916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D71DD07A-CE80-41D5-AEEB-65192AD34639}"/>
                </a:ext>
              </a:extLst>
            </p:cNvPr>
            <p:cNvSpPr/>
            <p:nvPr/>
          </p:nvSpPr>
          <p:spPr>
            <a:xfrm>
              <a:off x="1817248" y="3879844"/>
              <a:ext cx="265013" cy="61157"/>
            </a:xfrm>
            <a:custGeom>
              <a:avLst/>
              <a:gdLst>
                <a:gd name="connsiteX0" fmla="*/ 30578 w 265013"/>
                <a:gd name="connsiteY0" fmla="*/ 0 h 61156"/>
                <a:gd name="connsiteX1" fmla="*/ 234435 w 265013"/>
                <a:gd name="connsiteY1" fmla="*/ 0 h 61156"/>
                <a:gd name="connsiteX2" fmla="*/ 265013 w 265013"/>
                <a:gd name="connsiteY2" fmla="*/ 30578 h 61156"/>
                <a:gd name="connsiteX3" fmla="*/ 234435 w 265013"/>
                <a:gd name="connsiteY3" fmla="*/ 61157 h 61156"/>
                <a:gd name="connsiteX4" fmla="*/ 30578 w 265013"/>
                <a:gd name="connsiteY4" fmla="*/ 61157 h 61156"/>
                <a:gd name="connsiteX5" fmla="*/ 0 w 265013"/>
                <a:gd name="connsiteY5" fmla="*/ 30578 h 61156"/>
                <a:gd name="connsiteX6" fmla="*/ 30578 w 265013"/>
                <a:gd name="connsiteY6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013" h="61156">
                  <a:moveTo>
                    <a:pt x="30578" y="0"/>
                  </a:moveTo>
                  <a:lnTo>
                    <a:pt x="234435" y="0"/>
                  </a:lnTo>
                  <a:cubicBezTo>
                    <a:pt x="251763" y="0"/>
                    <a:pt x="265013" y="13251"/>
                    <a:pt x="265013" y="30578"/>
                  </a:cubicBezTo>
                  <a:cubicBezTo>
                    <a:pt x="265013" y="47906"/>
                    <a:pt x="251763" y="61157"/>
                    <a:pt x="234435" y="61157"/>
                  </a:cubicBezTo>
                  <a:lnTo>
                    <a:pt x="30578" y="61157"/>
                  </a:lnTo>
                  <a:cubicBezTo>
                    <a:pt x="13251" y="61157"/>
                    <a:pt x="0" y="47906"/>
                    <a:pt x="0" y="30578"/>
                  </a:cubicBezTo>
                  <a:cubicBezTo>
                    <a:pt x="0" y="13251"/>
                    <a:pt x="13251" y="0"/>
                    <a:pt x="30578" y="0"/>
                  </a:cubicBez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0522D638-DE3D-438D-8C73-954C32D8CB63}"/>
                </a:ext>
              </a:extLst>
            </p:cNvPr>
            <p:cNvSpPr/>
            <p:nvPr/>
          </p:nvSpPr>
          <p:spPr>
            <a:xfrm>
              <a:off x="1883501" y="3981772"/>
              <a:ext cx="132507" cy="61157"/>
            </a:xfrm>
            <a:custGeom>
              <a:avLst/>
              <a:gdLst>
                <a:gd name="connsiteX0" fmla="*/ 0 w 132506"/>
                <a:gd name="connsiteY0" fmla="*/ 0 h 61156"/>
                <a:gd name="connsiteX1" fmla="*/ 66253 w 132506"/>
                <a:gd name="connsiteY1" fmla="*/ 61157 h 61156"/>
                <a:gd name="connsiteX2" fmla="*/ 132507 w 132506"/>
                <a:gd name="connsiteY2" fmla="*/ 0 h 61156"/>
                <a:gd name="connsiteX3" fmla="*/ 0 w 132506"/>
                <a:gd name="connsiteY3" fmla="*/ 0 h 6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506" h="61156">
                  <a:moveTo>
                    <a:pt x="0" y="0"/>
                  </a:moveTo>
                  <a:cubicBezTo>
                    <a:pt x="3058" y="34656"/>
                    <a:pt x="31598" y="61157"/>
                    <a:pt x="66253" y="61157"/>
                  </a:cubicBezTo>
                  <a:cubicBezTo>
                    <a:pt x="100909" y="61157"/>
                    <a:pt x="129449" y="34656"/>
                    <a:pt x="132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1AB190E-B14D-440E-9910-B22D8C998B54}"/>
                </a:ext>
              </a:extLst>
            </p:cNvPr>
            <p:cNvSpPr/>
            <p:nvPr/>
          </p:nvSpPr>
          <p:spPr>
            <a:xfrm>
              <a:off x="1684741" y="3186732"/>
              <a:ext cx="530027" cy="550412"/>
            </a:xfrm>
            <a:custGeom>
              <a:avLst/>
              <a:gdLst>
                <a:gd name="connsiteX0" fmla="*/ 265013 w 530026"/>
                <a:gd name="connsiteY0" fmla="*/ 0 h 550412"/>
                <a:gd name="connsiteX1" fmla="*/ 265013 w 530026"/>
                <a:gd name="connsiteY1" fmla="*/ 0 h 550412"/>
                <a:gd name="connsiteX2" fmla="*/ 265013 w 530026"/>
                <a:gd name="connsiteY2" fmla="*/ 0 h 550412"/>
                <a:gd name="connsiteX3" fmla="*/ 0 w 530026"/>
                <a:gd name="connsiteY3" fmla="*/ 261956 h 550412"/>
                <a:gd name="connsiteX4" fmla="*/ 0 w 530026"/>
                <a:gd name="connsiteY4" fmla="*/ 271129 h 550412"/>
                <a:gd name="connsiteX5" fmla="*/ 18347 w 530026"/>
                <a:gd name="connsiteY5" fmla="*/ 362864 h 550412"/>
                <a:gd name="connsiteX6" fmla="*/ 64215 w 530026"/>
                <a:gd name="connsiteY6" fmla="*/ 438291 h 550412"/>
                <a:gd name="connsiteX7" fmla="*/ 126391 w 530026"/>
                <a:gd name="connsiteY7" fmla="*/ 539200 h 550412"/>
                <a:gd name="connsiteX8" fmla="*/ 144738 w 530026"/>
                <a:gd name="connsiteY8" fmla="*/ 550412 h 550412"/>
                <a:gd name="connsiteX9" fmla="*/ 385289 w 530026"/>
                <a:gd name="connsiteY9" fmla="*/ 550412 h 550412"/>
                <a:gd name="connsiteX10" fmla="*/ 403636 w 530026"/>
                <a:gd name="connsiteY10" fmla="*/ 539200 h 550412"/>
                <a:gd name="connsiteX11" fmla="*/ 465812 w 530026"/>
                <a:gd name="connsiteY11" fmla="*/ 438291 h 550412"/>
                <a:gd name="connsiteX12" fmla="*/ 511680 w 530026"/>
                <a:gd name="connsiteY12" fmla="*/ 362864 h 550412"/>
                <a:gd name="connsiteX13" fmla="*/ 530027 w 530026"/>
                <a:gd name="connsiteY13" fmla="*/ 271129 h 550412"/>
                <a:gd name="connsiteX14" fmla="*/ 530027 w 530026"/>
                <a:gd name="connsiteY14" fmla="*/ 261956 h 550412"/>
                <a:gd name="connsiteX15" fmla="*/ 265013 w 530026"/>
                <a:gd name="connsiteY15" fmla="*/ 0 h 550412"/>
                <a:gd name="connsiteX16" fmla="*/ 468870 w 530026"/>
                <a:gd name="connsiteY16" fmla="*/ 270110 h 550412"/>
                <a:gd name="connsiteX17" fmla="*/ 454600 w 530026"/>
                <a:gd name="connsiteY17" fmla="*/ 341460 h 550412"/>
                <a:gd name="connsiteX18" fmla="*/ 419944 w 530026"/>
                <a:gd name="connsiteY18" fmla="*/ 397520 h 550412"/>
                <a:gd name="connsiteX19" fmla="*/ 360826 w 530026"/>
                <a:gd name="connsiteY19" fmla="*/ 489256 h 550412"/>
                <a:gd name="connsiteX20" fmla="*/ 265013 w 530026"/>
                <a:gd name="connsiteY20" fmla="*/ 489256 h 550412"/>
                <a:gd name="connsiteX21" fmla="*/ 170220 w 530026"/>
                <a:gd name="connsiteY21" fmla="*/ 489256 h 550412"/>
                <a:gd name="connsiteX22" fmla="*/ 111102 w 530026"/>
                <a:gd name="connsiteY22" fmla="*/ 397520 h 550412"/>
                <a:gd name="connsiteX23" fmla="*/ 76446 w 530026"/>
                <a:gd name="connsiteY23" fmla="*/ 341460 h 550412"/>
                <a:gd name="connsiteX24" fmla="*/ 62176 w 530026"/>
                <a:gd name="connsiteY24" fmla="*/ 270110 h 550412"/>
                <a:gd name="connsiteX25" fmla="*/ 62176 w 530026"/>
                <a:gd name="connsiteY25" fmla="*/ 261956 h 550412"/>
                <a:gd name="connsiteX26" fmla="*/ 266033 w 530026"/>
                <a:gd name="connsiteY26" fmla="*/ 60138 h 550412"/>
                <a:gd name="connsiteX27" fmla="*/ 266033 w 530026"/>
                <a:gd name="connsiteY27" fmla="*/ 60138 h 550412"/>
                <a:gd name="connsiteX28" fmla="*/ 266033 w 530026"/>
                <a:gd name="connsiteY28" fmla="*/ 60138 h 550412"/>
                <a:gd name="connsiteX29" fmla="*/ 266033 w 530026"/>
                <a:gd name="connsiteY29" fmla="*/ 60138 h 550412"/>
                <a:gd name="connsiteX30" fmla="*/ 266033 w 530026"/>
                <a:gd name="connsiteY30" fmla="*/ 60138 h 550412"/>
                <a:gd name="connsiteX31" fmla="*/ 266033 w 530026"/>
                <a:gd name="connsiteY31" fmla="*/ 60138 h 550412"/>
                <a:gd name="connsiteX32" fmla="*/ 266033 w 530026"/>
                <a:gd name="connsiteY32" fmla="*/ 60138 h 550412"/>
                <a:gd name="connsiteX33" fmla="*/ 469889 w 530026"/>
                <a:gd name="connsiteY33" fmla="*/ 261956 h 550412"/>
                <a:gd name="connsiteX34" fmla="*/ 469889 w 530026"/>
                <a:gd name="connsiteY34" fmla="*/ 270110 h 55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0026" h="550412">
                  <a:moveTo>
                    <a:pt x="265013" y="0"/>
                  </a:moveTo>
                  <a:cubicBezTo>
                    <a:pt x="265013" y="0"/>
                    <a:pt x="265013" y="0"/>
                    <a:pt x="265013" y="0"/>
                  </a:cubicBezTo>
                  <a:cubicBezTo>
                    <a:pt x="265013" y="0"/>
                    <a:pt x="265013" y="0"/>
                    <a:pt x="265013" y="0"/>
                  </a:cubicBezTo>
                  <a:cubicBezTo>
                    <a:pt x="120275" y="1019"/>
                    <a:pt x="3058" y="117217"/>
                    <a:pt x="0" y="261956"/>
                  </a:cubicBezTo>
                  <a:lnTo>
                    <a:pt x="0" y="271129"/>
                  </a:lnTo>
                  <a:cubicBezTo>
                    <a:pt x="1019" y="302727"/>
                    <a:pt x="7135" y="333305"/>
                    <a:pt x="18347" y="362864"/>
                  </a:cubicBezTo>
                  <a:cubicBezTo>
                    <a:pt x="29559" y="390385"/>
                    <a:pt x="44848" y="415867"/>
                    <a:pt x="64215" y="438291"/>
                  </a:cubicBezTo>
                  <a:cubicBezTo>
                    <a:pt x="88678" y="464793"/>
                    <a:pt x="115179" y="516776"/>
                    <a:pt x="126391" y="539200"/>
                  </a:cubicBezTo>
                  <a:cubicBezTo>
                    <a:pt x="129449" y="546335"/>
                    <a:pt x="136584" y="550412"/>
                    <a:pt x="144738" y="550412"/>
                  </a:cubicBezTo>
                  <a:lnTo>
                    <a:pt x="385289" y="550412"/>
                  </a:lnTo>
                  <a:cubicBezTo>
                    <a:pt x="393443" y="550412"/>
                    <a:pt x="400578" y="546335"/>
                    <a:pt x="403636" y="539200"/>
                  </a:cubicBezTo>
                  <a:cubicBezTo>
                    <a:pt x="414848" y="516776"/>
                    <a:pt x="441349" y="464793"/>
                    <a:pt x="465812" y="438291"/>
                  </a:cubicBezTo>
                  <a:cubicBezTo>
                    <a:pt x="485178" y="415867"/>
                    <a:pt x="501487" y="390385"/>
                    <a:pt x="511680" y="362864"/>
                  </a:cubicBezTo>
                  <a:cubicBezTo>
                    <a:pt x="522892" y="333305"/>
                    <a:pt x="529008" y="302727"/>
                    <a:pt x="530027" y="271129"/>
                  </a:cubicBezTo>
                  <a:lnTo>
                    <a:pt x="530027" y="261956"/>
                  </a:lnTo>
                  <a:cubicBezTo>
                    <a:pt x="526969" y="117217"/>
                    <a:pt x="409752" y="1019"/>
                    <a:pt x="265013" y="0"/>
                  </a:cubicBezTo>
                  <a:close/>
                  <a:moveTo>
                    <a:pt x="468870" y="270110"/>
                  </a:moveTo>
                  <a:cubicBezTo>
                    <a:pt x="467851" y="294573"/>
                    <a:pt x="462754" y="319035"/>
                    <a:pt x="454600" y="341460"/>
                  </a:cubicBezTo>
                  <a:cubicBezTo>
                    <a:pt x="446446" y="361845"/>
                    <a:pt x="435234" y="381212"/>
                    <a:pt x="419944" y="397520"/>
                  </a:cubicBezTo>
                  <a:cubicBezTo>
                    <a:pt x="396501" y="426060"/>
                    <a:pt x="376115" y="456638"/>
                    <a:pt x="360826" y="489256"/>
                  </a:cubicBezTo>
                  <a:lnTo>
                    <a:pt x="265013" y="489256"/>
                  </a:lnTo>
                  <a:lnTo>
                    <a:pt x="170220" y="489256"/>
                  </a:lnTo>
                  <a:cubicBezTo>
                    <a:pt x="153912" y="456638"/>
                    <a:pt x="133526" y="426060"/>
                    <a:pt x="111102" y="397520"/>
                  </a:cubicBezTo>
                  <a:cubicBezTo>
                    <a:pt x="96832" y="381212"/>
                    <a:pt x="84600" y="361845"/>
                    <a:pt x="76446" y="341460"/>
                  </a:cubicBezTo>
                  <a:cubicBezTo>
                    <a:pt x="67273" y="319035"/>
                    <a:pt x="63196" y="294573"/>
                    <a:pt x="62176" y="270110"/>
                  </a:cubicBezTo>
                  <a:lnTo>
                    <a:pt x="62176" y="261956"/>
                  </a:lnTo>
                  <a:cubicBezTo>
                    <a:pt x="64215" y="150854"/>
                    <a:pt x="154931" y="61157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266033" y="60138"/>
                    <a:pt x="266033" y="60138"/>
                    <a:pt x="266033" y="60138"/>
                  </a:cubicBezTo>
                  <a:cubicBezTo>
                    <a:pt x="266033" y="60138"/>
                    <a:pt x="266033" y="60138"/>
                    <a:pt x="266033" y="60138"/>
                  </a:cubicBezTo>
                  <a:lnTo>
                    <a:pt x="266033" y="60138"/>
                  </a:lnTo>
                  <a:lnTo>
                    <a:pt x="266033" y="60138"/>
                  </a:lnTo>
                  <a:cubicBezTo>
                    <a:pt x="377134" y="61157"/>
                    <a:pt x="467851" y="149835"/>
                    <a:pt x="469889" y="261956"/>
                  </a:cubicBezTo>
                  <a:lnTo>
                    <a:pt x="469889" y="270110"/>
                  </a:lnTo>
                  <a:close/>
                </a:path>
              </a:pathLst>
            </a:custGeom>
            <a:solidFill>
              <a:schemeClr val="accent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dirty="0"/>
            </a:p>
          </p:txBody>
        </p:sp>
      </p:grpSp>
      <p:sp>
        <p:nvSpPr>
          <p:cNvPr id="48" name="Rettango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69877" y="5904087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52" name="Segnaposto numero diapositiva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/>
              <a:t>2</a:t>
            </a:fld>
            <a:endParaRPr lang="it-IT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CDC0198-E919-4071-9C4B-5B3D19A46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713143" y="3198674"/>
            <a:ext cx="906419" cy="906419"/>
            <a:chOff x="5482999" y="1607028"/>
            <a:chExt cx="1200866" cy="1200866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667DDF34-4085-4945-A320-585AC8EBAAF2}"/>
                </a:ext>
              </a:extLst>
            </p:cNvPr>
            <p:cNvSpPr/>
            <p:nvPr/>
          </p:nvSpPr>
          <p:spPr>
            <a:xfrm>
              <a:off x="5587207" y="1711236"/>
              <a:ext cx="992451" cy="992451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ED521D40-9109-4214-B458-FAB53B1DA80D}"/>
                </a:ext>
              </a:extLst>
            </p:cNvPr>
            <p:cNvSpPr/>
            <p:nvPr/>
          </p:nvSpPr>
          <p:spPr>
            <a:xfrm>
              <a:off x="5482999" y="1607028"/>
              <a:ext cx="1200866" cy="1200866"/>
            </a:xfrm>
            <a:prstGeom prst="rect">
              <a:avLst/>
            </a:prstGeom>
            <a:noFill/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04320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/>
              <a:t>Numero </a:t>
            </a:r>
            <a:r>
              <a:rPr lang="it-IT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Medici in organico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3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140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479515"/>
              </p:ext>
            </p:extLst>
          </p:nvPr>
        </p:nvGraphicFramePr>
        <p:xfrm>
          <a:off x="347988" y="2700471"/>
          <a:ext cx="577080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006686"/>
              </p:ext>
            </p:extLst>
          </p:nvPr>
        </p:nvGraphicFramePr>
        <p:xfrm>
          <a:off x="6118788" y="2700470"/>
          <a:ext cx="577080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677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256374"/>
            <a:ext cx="10510991" cy="921978"/>
          </a:xfrm>
        </p:spPr>
        <p:txBody>
          <a:bodyPr rtlCol="0"/>
          <a:lstStyle/>
          <a:p>
            <a:r>
              <a:rPr lang="it-IT" sz="2400" dirty="0"/>
              <a:t>Durante l’emergenza, si sono verificati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casi COVID-19 positivi </a:t>
            </a:r>
            <a:r>
              <a:rPr lang="it-IT" sz="2400" dirty="0"/>
              <a:t>all'interno del personale medico della U.O.?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4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140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119178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309830"/>
              </p:ext>
            </p:extLst>
          </p:nvPr>
        </p:nvGraphicFramePr>
        <p:xfrm>
          <a:off x="6752051" y="2619285"/>
          <a:ext cx="5094187" cy="397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576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470814"/>
            <a:ext cx="10510991" cy="707537"/>
          </a:xfrm>
        </p:spPr>
        <p:txBody>
          <a:bodyPr rtlCol="0"/>
          <a:lstStyle/>
          <a:p>
            <a:r>
              <a:rPr lang="it-IT" sz="2400" dirty="0"/>
              <a:t>Durante l’emergenza, </a:t>
            </a:r>
            <a:r>
              <a:rPr lang="it-IT" sz="2400" dirty="0" smtClean="0"/>
              <a:t>quanti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casi COVID-19 positivi </a:t>
            </a:r>
            <a:r>
              <a:rPr lang="it-IT" sz="2400" dirty="0" smtClean="0"/>
              <a:t>si sono verificati all'interno </a:t>
            </a:r>
            <a:r>
              <a:rPr lang="it-IT" sz="2400" dirty="0"/>
              <a:t>del personale medico della U.O.?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5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140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577307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306289"/>
              </p:ext>
            </p:extLst>
          </p:nvPr>
        </p:nvGraphicFramePr>
        <p:xfrm>
          <a:off x="6752050" y="2854295"/>
          <a:ext cx="5094187" cy="365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700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56374"/>
            <a:ext cx="10673361" cy="921978"/>
          </a:xfrm>
        </p:spPr>
        <p:txBody>
          <a:bodyPr rtlCol="0"/>
          <a:lstStyle/>
          <a:p>
            <a:r>
              <a:rPr lang="it-IT" sz="2400" dirty="0"/>
              <a:t>Durante l’emergenza COVID-19, si è verificata per la vostra U.O. una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diminuzione del personale medico </a:t>
            </a:r>
            <a:r>
              <a:rPr lang="it-IT" sz="2400" dirty="0"/>
              <a:t>disponibile, in seguito a riassegnazioni presso altri centri o U.O.?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6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140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489820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206761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15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760576"/>
            <a:ext cx="10673361" cy="417776"/>
          </a:xfrm>
        </p:spPr>
        <p:txBody>
          <a:bodyPr rtlCol="0"/>
          <a:lstStyle/>
          <a:p>
            <a:r>
              <a:rPr lang="it-IT" sz="2400" dirty="0"/>
              <a:t>Indicare la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riassegnazione prevalente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7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140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451305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102536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993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88007"/>
            <a:ext cx="10673361" cy="990345"/>
          </a:xfrm>
        </p:spPr>
        <p:txBody>
          <a:bodyPr rtlCol="0"/>
          <a:lstStyle/>
          <a:p>
            <a:r>
              <a:rPr lang="it-IT" sz="2400" dirty="0"/>
              <a:t>Durante l’emergenza COVID-19, si è verificata per la vostra U.O. una 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diminuzione dell’attività assistenziale </a:t>
            </a:r>
            <a:r>
              <a:rPr lang="it-IT" sz="2400" dirty="0"/>
              <a:t>propria dell’U.O. e usualmente svolta?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8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140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679155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07758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281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20E-B553-4B58-821F-756E17DF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62370"/>
            <a:ext cx="10673361" cy="990345"/>
          </a:xfrm>
        </p:spPr>
        <p:txBody>
          <a:bodyPr rtlCol="0"/>
          <a:lstStyle/>
          <a:p>
            <a:r>
              <a:rPr lang="it-IT" sz="2000" dirty="0"/>
              <a:t>Durante l’emergenza COVID-19, si è verificata, una o più volte, la </a:t>
            </a:r>
            <a:r>
              <a:rPr lang="it-IT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non disponibilità di ambienti necessari all’attività chirurgica </a:t>
            </a:r>
            <a:r>
              <a:rPr lang="it-IT" sz="2000" dirty="0"/>
              <a:t>(es. Sale Operatorie o reparti di Terapia Intensiva) presso il centro di appartenenza dell’U.O., in seguito a contaminazione COVID-19 degli ambienti o del personale?</a:t>
            </a:r>
            <a:endParaRPr lang="it-IT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1FE623-9109-4333-B868-214788FBE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it-IT" smtClean="0"/>
              <a:pPr rtl="0"/>
              <a:t>9</a:t>
            </a:fld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736F04-FC63-450C-A537-84B44E31C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it-IT" dirty="0" smtClean="0"/>
              <a:t>140 </a:t>
            </a:r>
            <a:r>
              <a:rPr lang="it-IT" dirty="0" smtClean="0"/>
              <a:t>Risposte</a:t>
            </a:r>
            <a:endParaRPr lang="it-IT" dirty="0"/>
          </a:p>
        </p:txBody>
      </p:sp>
      <p:sp>
        <p:nvSpPr>
          <p:cNvPr id="5" name="Oggetto 7" descr="Rettangolo beige">
            <a:extLst>
              <a:ext uri="{FF2B5EF4-FFF2-40B4-BE49-F238E27FC236}">
                <a16:creationId xmlns:a16="http://schemas.microsoft.com/office/drawing/2014/main" id="{DD34491F-F24C-4DC2-A26D-FA05D593C843}"/>
              </a:ext>
            </a:extLst>
          </p:cNvPr>
          <p:cNvSpPr/>
          <p:nvPr/>
        </p:nvSpPr>
        <p:spPr bwMode="white">
          <a:xfrm flipV="1">
            <a:off x="722099" y="1277068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graphicFrame>
        <p:nvGraphicFramePr>
          <p:cNvPr id="10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528941"/>
              </p:ext>
            </p:extLst>
          </p:nvPr>
        </p:nvGraphicFramePr>
        <p:xfrm>
          <a:off x="433447" y="2700471"/>
          <a:ext cx="6035720" cy="381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10">
            <a:extLst>
              <a:ext uri="{FF2B5EF4-FFF2-40B4-BE49-F238E27FC236}">
                <a16:creationId xmlns:a16="http://schemas.microsoft.com/office/drawing/2014/main" id="{4182E4A0-9B67-4B11-8530-068600B96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803417"/>
              </p:ext>
            </p:extLst>
          </p:nvPr>
        </p:nvGraphicFramePr>
        <p:xfrm>
          <a:off x="6752050" y="2700471"/>
          <a:ext cx="5094187" cy="38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2406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445_TF00450287.potx" id="{5CD05B6F-6778-4A3A-ADB4-49E2DD5289B8}" vid="{D29C9B64-7A33-4440-BDE0-03907C819C8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4BDB64-2AF8-42D4-96C8-B6B6F098993C}">
  <ds:schemaRefs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16c05727-aa75-4e4a-9b5f-8a80a1165891"/>
    <ds:schemaRef ds:uri="http://schemas.microsoft.com/office/2006/documentManagement/types"/>
    <ds:schemaRef ds:uri="71af3243-3dd4-4a8d-8c0d-dd76da1f02a5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dell'ufficio assistenza sanitaria</Template>
  <TotalTime>0</TotalTime>
  <Words>452</Words>
  <Application>Microsoft Office PowerPoint</Application>
  <PresentationFormat>Widescreen</PresentationFormat>
  <Paragraphs>139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Arial </vt:lpstr>
      <vt:lpstr>Calibri</vt:lpstr>
      <vt:lpstr>Courier New</vt:lpstr>
      <vt:lpstr>Gill Sans MT</vt:lpstr>
      <vt:lpstr>Lato</vt:lpstr>
      <vt:lpstr>Tema di Office</vt:lpstr>
      <vt:lpstr>Emergenza covid – 19 dati del lazio</vt:lpstr>
      <vt:lpstr>140  risposte totali</vt:lpstr>
      <vt:lpstr>Numero Medici in organico</vt:lpstr>
      <vt:lpstr>Durante l’emergenza, si sono verificati casi COVID-19 positivi all'interno del personale medico della U.O.?</vt:lpstr>
      <vt:lpstr>Durante l’emergenza, quanti casi COVID-19 positivi si sono verificati all'interno del personale medico della U.O.?</vt:lpstr>
      <vt:lpstr>Durante l’emergenza COVID-19, si è verificata per la vostra U.O. una diminuzione del personale medico disponibile, in seguito a riassegnazioni presso altri centri o U.O.?</vt:lpstr>
      <vt:lpstr>Indicare la riassegnazione prevalente</vt:lpstr>
      <vt:lpstr>Durante l’emergenza COVID-19, si è verificata per la vostra U.O. una diminuzione dell’attività assistenziale propria dell’U.O. e usualmente svolta?</vt:lpstr>
      <vt:lpstr>Durante l’emergenza COVID-19, si è verificata, una o più volte, la non disponibilità di ambienti necessari all’attività chirurgica (es. Sale Operatorie o reparti di Terapia Intensiva) presso il centro di appartenenza dell’U.O., in seguito a contaminazione COVID-19 degli ambienti o del personale?</vt:lpstr>
      <vt:lpstr>Durante l’emergenza COVID-19, si è verificata per la vostra U.O. una minore disponibilità di Sale Operatorie funzionanti? Indicare la motivazione prevalente</vt:lpstr>
      <vt:lpstr>Durante l’emergenza COVID-19, si è verificata per la vostra U.O. una minore disponibilità di Sale Operatorie funzionanti?</vt:lpstr>
      <vt:lpstr>Durante l’emergenza COVID-19, si è verificata per la vostra U.O. una diminuzione dell’attività chirurgica elettiva non oncologica? Indicare la motivazione prevalente</vt:lpstr>
      <vt:lpstr>indicare l'incidenza della riduzione:</vt:lpstr>
      <vt:lpstr>Durante l’emergenza COVID-19, si è verificata per la vostra U.O. una diminuzione dell’attività chirurgica elettiva oncologica? Indicare la motivazione prevalente</vt:lpstr>
      <vt:lpstr>indicare l'incidenza della riduzione:</vt:lpstr>
      <vt:lpstr>Durante l’emergenza COVID-19, si è svolto un  trasferimento dell’attività chirurgica elettiva oncologica presso altri centri?</vt:lpstr>
      <vt:lpstr>Durante l’emergenza COVID-19, si è verificata per la vostra U.O. una diminuzione dell’attività chirurgica in urgenza? Indicare la motivazione prevalente</vt:lpstr>
      <vt:lpstr>indicare l'incidenza della riduzione:</vt:lpstr>
      <vt:lpstr>Durante l’emergenza COVID-19, si è svolto un  trasferimento dell’attività chirurgica D'urgenza presso altri centri?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2020-04-14T20:50:00Z</dcterms:created>
  <dcterms:modified xsi:type="dcterms:W3CDTF">2020-06-04T07:59:32Z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