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7755597144245"/>
          <c:y val="0.113280796019274"/>
          <c:w val="0.55155212448880575"/>
          <c:h val="0.835018772133763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Lbls>
            <c:dLbl>
              <c:idx val="0"/>
              <c:layout>
                <c:manualLayout>
                  <c:x val="8.6520413114299421E-2"/>
                  <c:y val="4.27808671880449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5.363797047203165E-2"/>
                  <c:y val="-5.6862667562972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2.7640188535385003E-2"/>
                  <c:y val="-4.84924708147166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 meno del 50% del personale medico</c:v>
                </c:pt>
                <c:pt idx="2">
                  <c:v>Si, più del 50% del personale medico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</c:v>
                </c:pt>
                <c:pt idx="1">
                  <c:v>45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1017626366527E-2"/>
          <c:y val="9.088994913072398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Lbls>
            <c:dLbl>
              <c:idx val="0"/>
              <c:layout>
                <c:manualLayout>
                  <c:x val="0.11142729573242283"/>
                  <c:y val="7.595256163589667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0.11911492929645552"/>
                  <c:y val="6.341973411566117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2.4744933146891187E-2"/>
                  <c:y val="-5.4235458482112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Azzeramento dell’attività di chirurgica elettiva oncologica</c:v>
                </c:pt>
                <c:pt idx="1">
                  <c:v>Riduzione di meno del 50% dell’attività chirurgica elettiva oncologica</c:v>
                </c:pt>
                <c:pt idx="2">
                  <c:v>Riduzione di più del 50% dell’attività chirurgica elettiva oncologica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9754127778229E-3"/>
          <c:y val="8.449256530809573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Lbls>
            <c:dLbl>
              <c:idx val="0"/>
              <c:layout>
                <c:manualLayout>
                  <c:x val="0.11142729573242283"/>
                  <c:y val="7.595256163589667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-6.9762345091871153E-2"/>
                  <c:y val="-1.53592622154140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2.4744933146891187E-2"/>
                  <c:y val="-5.4235458482112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1017626366527E-2"/>
          <c:y val="9.088994913072398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B-4083-AD19-9F59A33F8A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FB-4083-AD19-9F59A33F8AEE}"/>
              </c:ext>
            </c:extLst>
          </c:dPt>
          <c:dLbls>
            <c:dLbl>
              <c:idx val="0"/>
              <c:layout>
                <c:manualLayout>
                  <c:x val="0.11142729573242283"/>
                  <c:y val="7.595256163589667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-6.9920928440532062E-2"/>
                  <c:y val="3.58198083656119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8.7265919434236436E-2"/>
                  <c:y val="-3.50433070142276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-4.5258737866925879E-2"/>
                  <c:y val="-9.6372053708807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dLbl>
              <c:idx val="4"/>
              <c:layout>
                <c:manualLayout>
                  <c:x val="2.7044311756687249E-2"/>
                  <c:y val="-8.6107526925052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B-4083-AD19-9F59A33F8AEE}"/>
                </c:ext>
              </c:extLst>
            </c:dLbl>
            <c:dLbl>
              <c:idx val="5"/>
              <c:layout>
                <c:manualLayout>
                  <c:x val="5.2972957644007786E-2"/>
                  <c:y val="-3.02606329430509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FB-4083-AD19-9F59A33F8AE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ambienti a fronte dell’emergenza</c:v>
                </c:pt>
                <c:pt idx="3">
                  <c:v>Si, per diminuita disponibilità di personale della propria U.O. a fronte dell’emergenza</c:v>
                </c:pt>
                <c:pt idx="4">
                  <c:v>Si, per diminuita disponibilità di personale di camera operatoria a fronte dell’emergenza</c:v>
                </c:pt>
                <c:pt idx="5">
                  <c:v>Si, per diminuita minore richiesta da parte dell'utenza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129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1017626366527E-2"/>
          <c:y val="9.088994913072398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Lbls>
            <c:dLbl>
              <c:idx val="0"/>
              <c:layout>
                <c:manualLayout>
                  <c:x val="8.6520402406489574E-2"/>
                  <c:y val="-2.00081957035271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1.4529021106794352E-2"/>
                  <c:y val="7.031581163784863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2.8896082034546709E-2"/>
                  <c:y val="-3.82419989255417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1.3111093242648699E-2"/>
                  <c:y val="-9.95707456201218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dLbl>
              <c:idx val="4"/>
              <c:layout>
                <c:manualLayout>
                  <c:x val="0.16911617137250057"/>
                  <c:y val="-8.6107526925052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B-4083-AD19-9F59A33F8AE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in urgenza</c:v>
                </c:pt>
                <c:pt idx="1">
                  <c:v>Riduzione di meno del 50% dell’attività chirurgica in urgenza</c:v>
                </c:pt>
                <c:pt idx="2">
                  <c:v>Riduzione di più del 50% dell’attività chirurgica in urgenza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1017626366527E-2"/>
          <c:y val="9.088994913072398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Lbls>
            <c:dLbl>
              <c:idx val="0"/>
              <c:layout>
                <c:manualLayout>
                  <c:x val="8.6520402406489574E-2"/>
                  <c:y val="-2.00081957035271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2.4906893325933193E-2"/>
                  <c:y val="-1.53592622154140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2.8896082034546709E-2"/>
                  <c:y val="-3.82419989255417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1.3111093242648699E-2"/>
                  <c:y val="-9.95707456201218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dLbl>
              <c:idx val="4"/>
              <c:layout>
                <c:manualLayout>
                  <c:x val="0.16911617137250057"/>
                  <c:y val="-8.6107526925052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B-4083-AD19-9F59A33F8AE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Lbls>
            <c:dLbl>
              <c:idx val="0"/>
              <c:layout>
                <c:manualLayout>
                  <c:x val="3.0075359044713854E-2"/>
                  <c:y val="-0.12503463587100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8.9361006421560571E-2"/>
                  <c:y val="-2.22485779151913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5.021667135946193E-2"/>
                  <c:y val="-3.28661067696123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Riassegnazione presso reparti COVID-19dedicati</c:v>
                </c:pt>
                <c:pt idx="1">
                  <c:v>Riassegnazione presso reparti di Emergenza e Pronto Soccorso</c:v>
                </c:pt>
                <c:pt idx="2">
                  <c:v>Riassegnazione presso reparti di Medicina Interna</c:v>
                </c:pt>
                <c:pt idx="3">
                  <c:v>Riassegnazione presso reparti di Terapia Intensiva e U.O. di Anestesia e Rianimazione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27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Lbls>
            <c:dLbl>
              <c:idx val="0"/>
              <c:layout>
                <c:manualLayout>
                  <c:x val="-4.2165213110831753E-2"/>
                  <c:y val="-0.1619354151360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0.11382956886233025"/>
                  <c:y val="-2.2248539368971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5.2547007675376275E-2"/>
                  <c:y val="-2.28021397485828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riduzione di meno del 50% dell’attività assistenziale propria dell’U.O.</c:v>
                </c:pt>
                <c:pt idx="2">
                  <c:v>Si, riduzione di più del 50% dell’attività assistenziale propria dell’U.O.</c:v>
                </c:pt>
                <c:pt idx="3">
                  <c:v>Azzeramento dell’attività assistenziale propria dell’U.O.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66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07E-2"/>
          <c:y val="9.0889949130723985E-2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Lbls>
            <c:dLbl>
              <c:idx val="0"/>
              <c:layout>
                <c:manualLayout>
                  <c:x val="9.1512520317260884E-2"/>
                  <c:y val="0.11315208923695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3.4168973740051137E-2"/>
                  <c:y val="-0.232870312184774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0.11382956886233025"/>
                  <c:y val="-2.2248539368971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5.2547007675376275E-2"/>
                  <c:y val="-2.28021397485828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Lbls>
            <c:dLbl>
              <c:idx val="0"/>
              <c:layout>
                <c:manualLayout>
                  <c:x val="-2.7636192004037476E-2"/>
                  <c:y val="-0.197121026160514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5.6847695981622502E-2"/>
                  <c:y val="3.58198083656119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1.0215912040096829E-2"/>
                  <c:y val="5.13213745912537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diminuita disponibilità di ambienti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14</c:v>
                </c:pt>
                <c:pt idx="2">
                  <c:v>61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Lbls>
            <c:dLbl>
              <c:idx val="0"/>
              <c:layout>
                <c:manualLayout>
                  <c:x val="-6.9473852291386556E-2"/>
                  <c:y val="-2.51914913123001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2.882760442100625E-3"/>
                  <c:y val="0.170164868640805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5.5002753165510558E-2"/>
                  <c:y val="-0.149676235036014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Nessuna disponibilità di Sale Operatorie</c:v>
                </c:pt>
                <c:pt idx="1">
                  <c:v>Riduzione di meno del 50% della disponibilità di Sale Operatorie disponibili</c:v>
                </c:pt>
                <c:pt idx="2">
                  <c:v>Riduzione di più del 50% 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26-4976-842E-74DE1AF3D2AC}"/>
              </c:ext>
            </c:extLst>
          </c:dPt>
          <c:dLbls>
            <c:dLbl>
              <c:idx val="0"/>
              <c:layout>
                <c:manualLayout>
                  <c:x val="-3.3862915335520695E-2"/>
                  <c:y val="-0.248300096741540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5.4772121537794739E-2"/>
                  <c:y val="2.45946665464416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1.0377872219138823E-2"/>
                  <c:y val="0.166474283398562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dLbl>
              <c:idx val="4"/>
              <c:layout>
                <c:manualLayout>
                  <c:x val="4.3662650184971272E-2"/>
                  <c:y val="-2.4899171941779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6-4976-842E-74DE1AF3D2A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 per diminuita disponibilità di personale di camera operatoria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ambienti a fronte dell’emergenza</c:v>
                </c:pt>
                <c:pt idx="4">
                  <c:v>Si, per diminuita disponibilità di personale della propria U.O. a fronte dell’emergenza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18</c:v>
                </c:pt>
                <c:pt idx="2">
                  <c:v>51</c:v>
                </c:pt>
                <c:pt idx="3" formatCode="&quot;€&quot;\ #,##0">
                  <c:v>13</c:v>
                </c:pt>
                <c:pt idx="4" formatCode="&quot;€&quot;\ #,##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5.4306736419978685E-2"/>
          <c:w val="0.33956005666481665"/>
          <c:h val="0.78263075030985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A-4450-A0DD-D82F63B524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A-4450-A0DD-D82F63B524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A-4450-A0DD-D82F63B5241B}"/>
              </c:ext>
            </c:extLst>
          </c:dPt>
          <c:dLbls>
            <c:dLbl>
              <c:idx val="0"/>
              <c:layout>
                <c:manualLayout>
                  <c:x val="-2.7636192004037476E-2"/>
                  <c:y val="-0.197121026160514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A-4450-A0DD-D82F63B5241B}"/>
                </c:ext>
              </c:extLst>
            </c:dLbl>
            <c:dLbl>
              <c:idx val="1"/>
              <c:layout>
                <c:manualLayout>
                  <c:x val="2.882760442100625E-3"/>
                  <c:y val="0.170164868640805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A-4450-A0DD-D82F63B5241B}"/>
                </c:ext>
              </c:extLst>
            </c:dLbl>
            <c:dLbl>
              <c:idx val="2"/>
              <c:layout>
                <c:manualLayout>
                  <c:x val="6.5088209348530661E-4"/>
                  <c:y val="-0.185381826845991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A-4450-A0DD-D82F63B5241B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8A-4450-A0DD-D82F63B5241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elettiva non oncologica</c:v>
                </c:pt>
                <c:pt idx="1">
                  <c:v>Riduzione di meno del 50% dell’attività chirurgica elettiva non oncologica</c:v>
                </c:pt>
                <c:pt idx="2">
                  <c:v>Riduzione di più del 50% dell’attività chirurgica elettiva non oncologica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51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8A-4450-A0DD-D82F63B524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7910952299713E-2"/>
          <c:y val="0.10688340868729461"/>
          <c:w val="0.50654410644722447"/>
          <c:h val="0.78064101282171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9-4AAC-9C74-18348D6E28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9-4AAC-9C74-18348D6E28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9-4AAC-9C74-18348D6E28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9-4AAC-9C74-18348D6E282C}"/>
              </c:ext>
            </c:extLst>
          </c:dPt>
          <c:dLbls>
            <c:dLbl>
              <c:idx val="0"/>
              <c:layout>
                <c:manualLayout>
                  <c:x val="1.4218502095513033E-3"/>
                  <c:y val="0.106754705414327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9-4AAC-9C74-18348D6E282C}"/>
                </c:ext>
              </c:extLst>
            </c:dLbl>
            <c:dLbl>
              <c:idx val="1"/>
              <c:layout>
                <c:manualLayout>
                  <c:x val="4.9583348859283871E-3"/>
                  <c:y val="-0.165697782047177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9-4AAC-9C74-18348D6E282C}"/>
                </c:ext>
              </c:extLst>
            </c:dLbl>
            <c:dLbl>
              <c:idx val="2"/>
              <c:layout>
                <c:manualLayout>
                  <c:x val="-2.4744933146891187E-2"/>
                  <c:y val="-5.4235458482112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9-4AAC-9C74-18348D6E282C}"/>
                </c:ext>
              </c:extLst>
            </c:dLbl>
            <c:dLbl>
              <c:idx val="3"/>
              <c:layout>
                <c:manualLayout>
                  <c:x val="-1.1795800083284477E-2"/>
                  <c:y val="-4.1994291216467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9-4AAC-9C74-18348D6E282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personale della propria U.O. a fronte dell’emergenza</c:v>
                </c:pt>
                <c:pt idx="3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106</c:v>
                </c:pt>
                <c:pt idx="1">
                  <c:v>29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9-4AAC-9C74-18348D6E28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06207111604453"/>
          <c:y val="0.13747272611414596"/>
          <c:w val="0.33956005666481665"/>
          <c:h val="0.6994647606156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98-38BB-43F1-8A19-CA03B05E5B57}" type="datetime1">
              <a:rPr lang="it-IT" smtClean="0"/>
              <a:t>25/01/2022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0B3B-8E04-4DDD-9576-EFA45411CE1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08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3F09-A48C-4BF3-B9D6-42EBF4660DDA}" type="datetime1">
              <a:rPr lang="it-IT" smtClean="0"/>
              <a:pPr/>
              <a:t>25/01/2022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1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01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12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999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10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571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63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92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11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89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32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51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36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5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43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23" name="Segnaposto tes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32" name="Segnaposto tes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33" name="Segnaposto immagine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4" name="Segnaposto immagine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5" name="Segnaposto immagine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le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Grazie </a:t>
            </a:r>
            <a:br>
              <a:rPr lang="it-IT" noProof="0" dirty="0"/>
            </a:br>
            <a:r>
              <a:rPr lang="it-IT" noProof="0" dirty="0"/>
              <a:t>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Posta elettronica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POSIZIONE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Descrivere l'idea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 e icona 5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2" name="Sottotito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Risultato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e verticale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2" name="Segnaposto tes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4" name="Segnaposto tes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Foto inte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10000"/>
              </a:lnSpc>
            </a:pPr>
            <a:r>
              <a:rPr lang="it-IT" dirty="0"/>
              <a:t>Emergenza </a:t>
            </a:r>
            <a:br>
              <a:rPr lang="it-IT" dirty="0"/>
            </a:br>
            <a:r>
              <a:rPr lang="it-IT" dirty="0" err="1"/>
              <a:t>covid</a:t>
            </a:r>
            <a:r>
              <a:rPr lang="it-IT" dirty="0"/>
              <a:t> - 19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9" y="4276447"/>
            <a:ext cx="349200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it-IT" sz="1900" dirty="0"/>
              <a:t>Un sondaggio ACOI 2022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TRIMESTRE, SI È VERIFICATA PER LA VOSTRA U.O.UNA </a:t>
            </a:r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DIMINUZIONE DELL’ATTIVITÀ CHIRURGICA ELETTIVA NON ONCOLOGICA</a:t>
            </a:r>
            <a:r>
              <a:rPr lang="it-IT" sz="2400" dirty="0"/>
              <a:t>? INDICARE 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339052"/>
              </p:ext>
            </p:extLst>
          </p:nvPr>
        </p:nvGraphicFramePr>
        <p:xfrm>
          <a:off x="3388327" y="2617365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FD6F89A-769A-455D-96E7-BAF35EE82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51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INDICARE 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394E04E-BA76-440E-9BF3-C08106F8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620759"/>
              </p:ext>
            </p:extLst>
          </p:nvPr>
        </p:nvGraphicFramePr>
        <p:xfrm>
          <a:off x="2894202" y="2608976"/>
          <a:ext cx="7082696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9868E14-5B84-4695-914A-08F8BA81A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2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 , SI È VERIFICATA PER LA VOSTRA U.O.UNA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DIMINUZIONE DELL’ATTIVITÀ CHIRURGICA ELETTIVA ONCOLOGICA</a:t>
            </a:r>
            <a:r>
              <a:rPr lang="it-IT" sz="2400" dirty="0"/>
              <a:t>? INDICARE 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294009"/>
              </p:ext>
            </p:extLst>
          </p:nvPr>
        </p:nvGraphicFramePr>
        <p:xfrm>
          <a:off x="3366069" y="2728236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E29859A-1A64-4A66-85E9-5C9BDADE31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80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INDICARE 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001541"/>
              </p:ext>
            </p:extLst>
          </p:nvPr>
        </p:nvGraphicFramePr>
        <p:xfrm>
          <a:off x="3205725" y="2728236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0C80182-434F-4A7F-B69E-3FB96D334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41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 , SI È SVOLTO UN TRASFERIMENTO DELL’ATTIVITÀ CHIRURGICA ELETTIVA ONCOLOGICA 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157605"/>
              </p:ext>
            </p:extLst>
          </p:nvPr>
        </p:nvGraphicFramePr>
        <p:xfrm>
          <a:off x="3395004" y="2728236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93AA792-302A-408B-A8E1-7B651525B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1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 , SI È VERIFICATA PER LA VOSTRA U.O.UNA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DIMINUZIONE DELL’ATTIVITÀ CHIRURGICA IN URGENZA</a:t>
            </a:r>
            <a:r>
              <a:rPr lang="it-IT" sz="2400" dirty="0"/>
              <a:t>? INDICARE 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60434"/>
              </p:ext>
            </p:extLst>
          </p:nvPr>
        </p:nvGraphicFramePr>
        <p:xfrm>
          <a:off x="1152029" y="2887627"/>
          <a:ext cx="10226180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F1021D7-4B9B-4C22-9784-D580256AE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72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INDICARE 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69556"/>
              </p:ext>
            </p:extLst>
          </p:nvPr>
        </p:nvGraphicFramePr>
        <p:xfrm>
          <a:off x="3529228" y="2887627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0ACBD11-290D-4B96-B908-CF7E64CA6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22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 , SI È SVOLTO UN 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TRASFERIMENTO DELL’ATTIVITÀ CHIRURGICA D'URGENZA</a:t>
            </a:r>
            <a:r>
              <a:rPr lang="it-IT" sz="2400" dirty="0"/>
              <a:t> 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81394ED-93DD-4F10-A5C3-D0CDAE813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59010"/>
              </p:ext>
            </p:extLst>
          </p:nvPr>
        </p:nvGraphicFramePr>
        <p:xfrm>
          <a:off x="3529228" y="2728236"/>
          <a:ext cx="6118788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0045E08-AAF5-4941-B43B-62B7B3E3F5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1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625"/>
            <a:ext cx="12012000" cy="6756750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del sondaggio: martedì 18 gennaio 2022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/>
              <a:t>166</a:t>
            </a:r>
            <a:br>
              <a:rPr lang="it-IT" dirty="0"/>
            </a:br>
            <a:r>
              <a:rPr lang="it-IT" dirty="0"/>
              <a:t>risposte totali</a:t>
            </a:r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11183-9B53-4576-9F81-80155E79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REGIONE LAVORI?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150C12-77A8-49E0-8401-CC77607EF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 rtl="0"/>
              <a:t>3</a:t>
            </a:fld>
            <a:endParaRPr lang="it-IT" noProof="0" dirty="0"/>
          </a:p>
        </p:txBody>
      </p:sp>
      <p:pic>
        <p:nvPicPr>
          <p:cNvPr id="5" name="Picture 3" descr="chart7482108380.png">
            <a:extLst>
              <a:ext uri="{FF2B5EF4-FFF2-40B4-BE49-F238E27FC236}">
                <a16:creationId xmlns:a16="http://schemas.microsoft.com/office/drawing/2014/main" id="{A4D41E8F-CDD9-4424-A2C9-ED87DAEE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943225"/>
            <a:ext cx="3991347" cy="3569013"/>
          </a:xfrm>
          <a:prstGeom prst="rect">
            <a:avLst/>
          </a:prstGeom>
        </p:spPr>
      </p:pic>
      <p:pic>
        <p:nvPicPr>
          <p:cNvPr id="6" name="Picture 3" descr="table7482108380.png">
            <a:extLst>
              <a:ext uri="{FF2B5EF4-FFF2-40B4-BE49-F238E27FC236}">
                <a16:creationId xmlns:a16="http://schemas.microsoft.com/office/drawing/2014/main" id="{505312E8-CF51-4631-A55C-880E889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57" y="345762"/>
            <a:ext cx="5347097" cy="60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TRIMESTRE, SI È VERIFICATA PER LA VOSTRA U.O.UNA </a:t>
            </a:r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DIMINUZIONE DEL PERSONALE MEDICO DISPONIBILE</a:t>
            </a:r>
            <a:r>
              <a:rPr lang="it-IT" sz="2400" dirty="0"/>
              <a:t>, IN SEGUITO A RIASSEGNAZIONI PRESSO ALTRI CENTRI O U.O.?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767195"/>
              </p:ext>
            </p:extLst>
          </p:nvPr>
        </p:nvGraphicFramePr>
        <p:xfrm>
          <a:off x="2463045" y="2728236"/>
          <a:ext cx="7265910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9115F4A-BAD3-4BBA-AAE9-1BEE1F3F65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5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INDICARELA RIASSEGNAZIONE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036648"/>
              </p:ext>
            </p:extLst>
          </p:nvPr>
        </p:nvGraphicFramePr>
        <p:xfrm>
          <a:off x="989901" y="2667699"/>
          <a:ext cx="10899687" cy="37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413C8AD-46A3-484A-9ABF-2C171D236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90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TRIMESTRE, SI È VERIFICATA PER LA VOSTRA U.O. UNA </a:t>
            </a:r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DIMINUZIONE DELL’ATTIVITÀ ASSISTENZIALE </a:t>
            </a:r>
            <a:r>
              <a:rPr lang="it-IT" sz="2400" dirty="0"/>
              <a:t>PROPRIA DELL’U.O. E USUALMENTE SVOLTA?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336106"/>
              </p:ext>
            </p:extLst>
          </p:nvPr>
        </p:nvGraphicFramePr>
        <p:xfrm>
          <a:off x="1652631" y="2728236"/>
          <a:ext cx="9624560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7394458-B1C0-48F3-8397-2D6D79CD70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42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000" dirty="0"/>
              <a:t>NELL’ULTIMO TRIMESTRE , SI È VERIFICATA, UNA O PIÙ VOLTE,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 NON DISPONIBILITÀ DI AMBIENTI NECESSARI ALL’ATTIVITÀ CHIRURGICA </a:t>
            </a:r>
            <a:r>
              <a:rPr lang="it-IT" sz="2000" dirty="0"/>
              <a:t>(ES. SALE OPERATORIE O REPARTI DI TERAPIA INTENSIVA) PRESSO IL CENTRO DI APPARTENENZADELL’U.O., IN SEGUITO A CONTAMINAZIONE COVID-19 DEGLI AMBIENTI O DEL PERSONALE?</a:t>
            </a:r>
            <a:endParaRPr lang="it-IT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656135"/>
              </p:ext>
            </p:extLst>
          </p:nvPr>
        </p:nvGraphicFramePr>
        <p:xfrm>
          <a:off x="2021747" y="2621167"/>
          <a:ext cx="9867841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7609657-1B57-4A0B-B817-7D7BFF577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4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NELL’ULTIMO TRIMESTRE, SI È VERIFICATA PER LA VOSTRA U.O. UNA </a:t>
            </a:r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MINORE DISPONIBILITÀ DI SALE OPERATORIE FUNZIONANTI</a:t>
            </a:r>
            <a:r>
              <a:rPr lang="it-IT" sz="2400" dirty="0"/>
              <a:t>? INDICARE 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542945"/>
              </p:ext>
            </p:extLst>
          </p:nvPr>
        </p:nvGraphicFramePr>
        <p:xfrm>
          <a:off x="1503172" y="2728236"/>
          <a:ext cx="9523893" cy="39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BF39D19-E7EC-473B-B3FD-24DA2E93E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3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9391"/>
            <a:ext cx="11162238" cy="1077684"/>
          </a:xfrm>
        </p:spPr>
        <p:txBody>
          <a:bodyPr rtlCol="0"/>
          <a:lstStyle/>
          <a:p>
            <a:r>
              <a:rPr lang="it-IT" sz="2400" dirty="0"/>
              <a:t>INDICARE 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8042"/>
              </p:ext>
            </p:extLst>
          </p:nvPr>
        </p:nvGraphicFramePr>
        <p:xfrm>
          <a:off x="847288" y="2759979"/>
          <a:ext cx="10320847" cy="375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C7F5578-7E73-4FB9-9430-0FFB670832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991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5_TF00450287.potx" id="{5CD05B6F-6778-4A3A-ADB4-49E2DD5289B8}" vid="{D29C9B64-7A33-4440-BDE0-03907C819C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dell'ufficio assistenza sanitaria</Template>
  <TotalTime>0</TotalTime>
  <Words>318</Words>
  <Application>Microsoft Office PowerPoint</Application>
  <PresentationFormat>Widescreen</PresentationFormat>
  <Paragraphs>51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 </vt:lpstr>
      <vt:lpstr>Calibri</vt:lpstr>
      <vt:lpstr>Courier New</vt:lpstr>
      <vt:lpstr>Gill Sans MT</vt:lpstr>
      <vt:lpstr>Tema di Office</vt:lpstr>
      <vt:lpstr>Emergenza  covid - 19</vt:lpstr>
      <vt:lpstr>166 risposte totali</vt:lpstr>
      <vt:lpstr>IN CHE REGIONE LAVORI?</vt:lpstr>
      <vt:lpstr>NELL’ULTIMO TRIMESTRE, SI È VERIFICATA PER LA VOSTRA U.O.UNA DIMINUZIONE DEL PERSONALE MEDICO DISPONIBILE, IN SEGUITO A RIASSEGNAZIONI PRESSO ALTRI CENTRI O U.O.?</vt:lpstr>
      <vt:lpstr>INDICARELA RIASSEGNAZIONE PREVALENTE</vt:lpstr>
      <vt:lpstr>NELL’ULTIMO TRIMESTRE, SI È VERIFICATA PER LA VOSTRA U.O. UNA DIMINUZIONE DELL’ATTIVITÀ ASSISTENZIALE PROPRIA DELL’U.O. E USUALMENTE SVOLTA?</vt:lpstr>
      <vt:lpstr>NELL’ULTIMO TRIMESTRE , SI È VERIFICATA, UNA O PIÙ VOLTE, LA NON DISPONIBILITÀ DI AMBIENTI NECESSARI ALL’ATTIVITÀ CHIRURGICA (ES. SALE OPERATORIE O REPARTI DI TERAPIA INTENSIVA) PRESSO IL CENTRO DI APPARTENENZADELL’U.O., IN SEGUITO A CONTAMINAZIONE COVID-19 DEGLI AMBIENTI O DEL PERSONALE?</vt:lpstr>
      <vt:lpstr>NELL’ULTIMO TRIMESTRE, SI È VERIFICATA PER LA VOSTRA U.O. UNA MINORE DISPONIBILITÀ DI SALE OPERATORIE FUNZIONANTI? INDICARE LA MOTIVAZIONE PREVALENTE</vt:lpstr>
      <vt:lpstr>INDICARE L'INCIDENZA DELLA RIDUZIONE:</vt:lpstr>
      <vt:lpstr>NELL’ULTIMO TRIMESTRE, SI È VERIFICATA PER LA VOSTRA U.O.UNA DIMINUZIONE DELL’ATTIVITÀ CHIRURGICA ELETTIVA NON ONCOLOGICA? INDICARE LA MOTIVAZIONE PREVALENTE</vt:lpstr>
      <vt:lpstr>INDICARE L'INCIDENZA DELLA RIDUZIONE:</vt:lpstr>
      <vt:lpstr>NELL’ULTIMO TRIMESTRE , SI È VERIFICATA PER LA VOSTRA U.O.UNA DIMINUZIONE DELL’ATTIVITÀ CHIRURGICA ELETTIVA ONCOLOGICA? INDICARE LA MOTIVAZIONE PREVALENTE</vt:lpstr>
      <vt:lpstr>INDICARE L'INCIDENZA DELLA RIDUZIONE:</vt:lpstr>
      <vt:lpstr>NELL’ULTIMO TRIMESTRE , SI È SVOLTO UN TRASFERIMENTO DELL’ATTIVITÀ CHIRURGICA ELETTIVA ONCOLOGICA PRESSO ALTRI CENTRI?</vt:lpstr>
      <vt:lpstr>NELL’ULTIMO TRIMESTRE , SI È VERIFICATA PER LA VOSTRA U.O.UNA DIMINUZIONE DELL’ATTIVITÀ CHIRURGICA IN URGENZA? INDICARE LA MOTIVAZIONE PREVALENTE</vt:lpstr>
      <vt:lpstr>INDICARE L'INCIDENZA DELLA RIDUZIONE:</vt:lpstr>
      <vt:lpstr>NELL’ULTIMO TRIMESTRE , SI È SVOLTO UN  TRASFERIMENTO DELL’ATTIVITÀ CHIRURGICA D'URGENZA PRESSO ALTRI CENTRI?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2020-04-14T20:50:00Z</dcterms:created>
  <dcterms:modified xsi:type="dcterms:W3CDTF">2022-01-25T19:33:41Z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