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58" r:id="rId6"/>
    <p:sldId id="275" r:id="rId7"/>
    <p:sldId id="276" r:id="rId8"/>
    <p:sldId id="291" r:id="rId9"/>
    <p:sldId id="278" r:id="rId10"/>
    <p:sldId id="279" r:id="rId11"/>
    <p:sldId id="280" r:id="rId12"/>
    <p:sldId id="281" r:id="rId13"/>
    <p:sldId id="295" r:id="rId14"/>
    <p:sldId id="282" r:id="rId15"/>
    <p:sldId id="292" r:id="rId16"/>
    <p:sldId id="283" r:id="rId17"/>
    <p:sldId id="284" r:id="rId18"/>
    <p:sldId id="285" r:id="rId19"/>
    <p:sldId id="293" r:id="rId20"/>
    <p:sldId id="294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7A90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6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Meno di 5</c:v>
                </c:pt>
                <c:pt idx="1">
                  <c:v>Tra 5 e 10</c:v>
                </c:pt>
                <c:pt idx="2">
                  <c:v>Tra 11-15</c:v>
                </c:pt>
                <c:pt idx="3">
                  <c:v>Tra 16 e 20</c:v>
                </c:pt>
                <c:pt idx="4">
                  <c:v>Più di 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96</c:v>
                </c:pt>
                <c:pt idx="1">
                  <c:v>265</c:v>
                </c:pt>
                <c:pt idx="2">
                  <c:v>143</c:v>
                </c:pt>
                <c:pt idx="3">
                  <c:v>54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7.5888458747195492E-2"/>
                  <c:y val="-1.20225050422796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-3.021237736266847E-2"/>
                  <c:y val="-1.29926569849814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5.5983319811385018E-2"/>
                  <c:y val="-3.27858539529563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10%</c:v>
                </c:pt>
                <c:pt idx="1">
                  <c:v>Tra 10 e 50%</c:v>
                </c:pt>
                <c:pt idx="2">
                  <c:v>100%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</c:v>
                </c:pt>
                <c:pt idx="1">
                  <c:v>207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76350102577701"/>
          <c:y val="0.43313234173748244"/>
          <c:w val="0.27527827305907698"/>
          <c:h val="0.23368893384906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Carenza personale Infermieristico</c:v>
                </c:pt>
                <c:pt idx="1">
                  <c:v>Carenza medici anestesisti</c:v>
                </c:pt>
                <c:pt idx="2">
                  <c:v>Carenza medici chirurghi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111</c:v>
                </c:pt>
                <c:pt idx="1">
                  <c:v>136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1.9648473838906881E-2"/>
                  <c:y val="-4.6310530966207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8.5899673490588385E-2"/>
                  <c:y val="2.3854547286193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Carenza personale Infermieristico</c:v>
                </c:pt>
                <c:pt idx="1">
                  <c:v>Carenza medici anestesisti</c:v>
                </c:pt>
                <c:pt idx="2">
                  <c:v>Carenza medici chirurghi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111</c:v>
                </c:pt>
                <c:pt idx="1">
                  <c:v>136</c:v>
                </c:pt>
                <c:pt idx="2" formatCode="&quot;€&quot;\ #,##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59640468636126"/>
          <c:y val="0.17658472393912747"/>
          <c:w val="0.20298018113587116"/>
          <c:h val="0.58352659448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Nessuna disponibilità di Sale Operatorie</c:v>
                </c:pt>
                <c:pt idx="1">
                  <c:v>Riduzione di meno del 50% della disponibilità di Sale Operatorie disponibili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349</c:v>
                </c:pt>
                <c:pt idx="1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-6.0128731041871865E-2"/>
                  <c:y val="-3.29833819896698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8.5899673490588385E-2"/>
                  <c:y val="2.3854547286193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Nessuna disponibilità di Sale Operatorie</c:v>
                </c:pt>
                <c:pt idx="1">
                  <c:v>Riduzione di meno del 50% della disponibilità di Sale Operatorie disponibili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349</c:v>
                </c:pt>
                <c:pt idx="1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9</c:v>
                </c:pt>
                <c:pt idx="1">
                  <c:v>2</c:v>
                </c:pt>
                <c:pt idx="2">
                  <c:v>4</c:v>
                </c:pt>
                <c:pt idx="3">
                  <c:v>26</c:v>
                </c:pt>
                <c:pt idx="4">
                  <c:v>20</c:v>
                </c:pt>
                <c:pt idx="5">
                  <c:v>7</c:v>
                </c:pt>
                <c:pt idx="6">
                  <c:v>36</c:v>
                </c:pt>
                <c:pt idx="7">
                  <c:v>17</c:v>
                </c:pt>
                <c:pt idx="8">
                  <c:v>58</c:v>
                </c:pt>
                <c:pt idx="9">
                  <c:v>7</c:v>
                </c:pt>
                <c:pt idx="10">
                  <c:v>5</c:v>
                </c:pt>
                <c:pt idx="11">
                  <c:v>29</c:v>
                </c:pt>
                <c:pt idx="12">
                  <c:v>32</c:v>
                </c:pt>
                <c:pt idx="13">
                  <c:v>14</c:v>
                </c:pt>
                <c:pt idx="14">
                  <c:v>21</c:v>
                </c:pt>
                <c:pt idx="15">
                  <c:v>36</c:v>
                </c:pt>
                <c:pt idx="16">
                  <c:v>1</c:v>
                </c:pt>
                <c:pt idx="17">
                  <c:v>4</c:v>
                </c:pt>
                <c:pt idx="18">
                  <c:v>2</c:v>
                </c:pt>
                <c:pt idx="1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Zero</c:v>
                </c:pt>
                <c:pt idx="1">
                  <c:v>Tra 1 e 10</c:v>
                </c:pt>
                <c:pt idx="2">
                  <c:v>Maggiore di 10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336</c:v>
                </c:pt>
                <c:pt idx="1">
                  <c:v>220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1.9648473838906881E-2"/>
                  <c:y val="-4.6310530966207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6.8448409922918063E-2"/>
                  <c:y val="-2.94540486199579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Zero</c:v>
                </c:pt>
                <c:pt idx="1">
                  <c:v>Tra 1 e 10</c:v>
                </c:pt>
                <c:pt idx="2">
                  <c:v>Maggiore di 10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336</c:v>
                </c:pt>
                <c:pt idx="1">
                  <c:v>220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100%</c:v>
                </c:pt>
                <c:pt idx="1">
                  <c:v>70%</c:v>
                </c:pt>
                <c:pt idx="2">
                  <c:v>&lt;50%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120</c:v>
                </c:pt>
                <c:pt idx="1">
                  <c:v>236</c:v>
                </c:pt>
                <c:pt idx="2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4.3478969264379094E-2"/>
                  <c:y val="-5.53357392160278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9.443960341463721E-2"/>
                  <c:y val="-6.329084036594042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5.7278227124367441E-2"/>
                  <c:y val="-0.119412304211588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100%</c:v>
                </c:pt>
                <c:pt idx="1">
                  <c:v>70%</c:v>
                </c:pt>
                <c:pt idx="2">
                  <c:v>&lt;50%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120</c:v>
                </c:pt>
                <c:pt idx="1">
                  <c:v>236</c:v>
                </c:pt>
                <c:pt idx="2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95407059065559"/>
          <c:y val="0.26987476677489292"/>
          <c:w val="0.18303587991567649"/>
          <c:h val="0.28033395526695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748-4B00-840F-5A1A12B76F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8-4B00-840F-5A1A12B76F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8-4B00-840F-5A1A12B76F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748-4B00-840F-5A1A12B76F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486-4F0A-BD58-AA21B5C49BD1}"/>
              </c:ext>
            </c:extLst>
          </c:dPt>
          <c:dLbls>
            <c:dLbl>
              <c:idx val="0"/>
              <c:layout>
                <c:manualLayout>
                  <c:x val="0.11456990365287301"/>
                  <c:y val="-2.0075466312605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748-4B00-840F-5A1A12B76F31}"/>
                </c:ext>
              </c:extLst>
            </c:dLbl>
            <c:dLbl>
              <c:idx val="1"/>
              <c:layout>
                <c:manualLayout>
                  <c:x val="3.8104248977611423E-2"/>
                  <c:y val="2.21291070519264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48-4B00-840F-5A1A12B76F31}"/>
                </c:ext>
              </c:extLst>
            </c:dLbl>
            <c:dLbl>
              <c:idx val="2"/>
              <c:layout>
                <c:manualLayout>
                  <c:x val="-6.1460109516878074E-2"/>
                  <c:y val="3.26210914780467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48-4B00-840F-5A1A12B76F31}"/>
                </c:ext>
              </c:extLst>
            </c:dLbl>
            <c:dLbl>
              <c:idx val="3"/>
              <c:layout>
                <c:manualLayout>
                  <c:x val="-5.3637970472031608E-2"/>
                  <c:y val="-1.84783067800314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748-4B00-840F-5A1A12B76F31}"/>
                </c:ext>
              </c:extLst>
            </c:dLbl>
            <c:dLbl>
              <c:idx val="4"/>
              <c:layout>
                <c:manualLayout>
                  <c:x val="-1.3521262216677064E-2"/>
                  <c:y val="-1.60589563842700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486-4F0A-BD58-AA21B5C49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Meno di 5</c:v>
                </c:pt>
                <c:pt idx="1">
                  <c:v>Tra 5 e 10</c:v>
                </c:pt>
                <c:pt idx="2">
                  <c:v>Tra 11-15</c:v>
                </c:pt>
                <c:pt idx="3">
                  <c:v>Tra 16 e 20</c:v>
                </c:pt>
                <c:pt idx="4">
                  <c:v>Più di 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96</c:v>
                </c:pt>
                <c:pt idx="1">
                  <c:v>265</c:v>
                </c:pt>
                <c:pt idx="2">
                  <c:v>143</c:v>
                </c:pt>
                <c:pt idx="3" formatCode="&quot;€&quot;\ #,##0">
                  <c:v>54</c:v>
                </c:pt>
                <c:pt idx="4" formatCode="&quot;€&quot;\ #,##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8-4B00-840F-5A1A12B76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100%</c:v>
                </c:pt>
                <c:pt idx="1">
                  <c:v>70%</c:v>
                </c:pt>
                <c:pt idx="2">
                  <c:v>&lt;50%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344</c:v>
                </c:pt>
                <c:pt idx="1">
                  <c:v>131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1.9648473838906881E-2"/>
                  <c:y val="-4.6310530966207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3.1052845135052954E-2"/>
                  <c:y val="7.04995687040764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100%</c:v>
                </c:pt>
                <c:pt idx="1">
                  <c:v>70%</c:v>
                </c:pt>
                <c:pt idx="2">
                  <c:v>&lt;50%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344</c:v>
                </c:pt>
                <c:pt idx="1">
                  <c:v>131</c:v>
                </c:pt>
                <c:pt idx="2" formatCode="&quot;€&quot;\ #,##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690842130451826"/>
          <c:y val="6.6635744882689613E-2"/>
          <c:w val="0.13068208921266536"/>
          <c:h val="0.3336425511731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287</c:v>
                </c:pt>
                <c:pt idx="1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2.1972102712366063E-3"/>
                  <c:y val="-0.106282701360628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-7.3913953296178572E-2"/>
                  <c:y val="-1.774871922950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287</c:v>
                </c:pt>
                <c:pt idx="1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430398609238336"/>
          <c:y val="0.11661255354470682"/>
          <c:w val="0.10076563738237328"/>
          <c:h val="0.23702072109320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100%</c:v>
                </c:pt>
                <c:pt idx="1">
                  <c:v>70%</c:v>
                </c:pt>
                <c:pt idx="2">
                  <c:v>&lt;50%</c:v>
                </c:pt>
                <c:pt idx="3">
                  <c:v>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</c:v>
                </c:pt>
                <c:pt idx="1">
                  <c:v>153</c:v>
                </c:pt>
                <c:pt idx="2">
                  <c:v>303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B9B-408B-9A71-BFEA10F569F1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1.9648473838906881E-2"/>
                  <c:y val="-4.6310530966207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3.1052845135052954E-2"/>
                  <c:y val="7.04995687040764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100%</c:v>
                </c:pt>
                <c:pt idx="1">
                  <c:v>70%</c:v>
                </c:pt>
                <c:pt idx="2">
                  <c:v>&lt;50%</c:v>
                </c:pt>
                <c:pt idx="3">
                  <c:v>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</c:v>
                </c:pt>
                <c:pt idx="1">
                  <c:v>153</c:v>
                </c:pt>
                <c:pt idx="2">
                  <c:v>303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183879782976169"/>
          <c:y val="5.6640383150286168E-2"/>
          <c:w val="0.11073778799247065"/>
          <c:h val="0.38361935983512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539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B9B-408B-9A71-BFEA10F569F1}"/>
              </c:ext>
            </c:extLst>
          </c:dPt>
          <c:dLbls>
            <c:dLbl>
              <c:idx val="0"/>
              <c:layout>
                <c:manualLayout>
                  <c:x val="0.13572136240777968"/>
                  <c:y val="-2.02714330987615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1.9648473838906881E-2"/>
                  <c:y val="-4.6310530966207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3.1052845135052954E-2"/>
                  <c:y val="7.04995687040764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539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183879782976169"/>
          <c:y val="5.6640383150286168E-2"/>
          <c:w val="0.11073778799247065"/>
          <c:h val="0.38361935983512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DIMINUITA</c:v>
                </c:pt>
                <c:pt idx="1">
                  <c:v>UGUALE</c:v>
                </c:pt>
                <c:pt idx="2">
                  <c:v>AUMENTATA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141</c:v>
                </c:pt>
                <c:pt idx="1">
                  <c:v>318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B9B-408B-9A71-BFEA10F569F1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-5.7635693389347528E-2"/>
                  <c:y val="3.3449045167479615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7.0941447575442365E-2"/>
                  <c:y val="2.3854547286193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DIMINUITA</c:v>
                </c:pt>
                <c:pt idx="1">
                  <c:v>UGUALE</c:v>
                </c:pt>
                <c:pt idx="2">
                  <c:v>AUMENTATA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141</c:v>
                </c:pt>
                <c:pt idx="1">
                  <c:v>318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11729172878817"/>
          <c:y val="5.6640383150286168E-2"/>
          <c:w val="0.21045929409344416"/>
          <c:h val="0.303656465975893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STRUTTURE CON</a:t>
            </a:r>
            <a:r>
              <a:rPr lang="en-US" baseline="0" dirty="0" smtClean="0"/>
              <a:t> MEDICI </a:t>
            </a:r>
            <a:r>
              <a:rPr lang="en-US" dirty="0" smtClean="0"/>
              <a:t>ASSENTI PER COVID-19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Medici assenti per Covid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STRUTTURE CON MEDICI ASSENTI PER COVID-19</a:t>
            </a:r>
            <a:endParaRPr lang="it-IT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Medici assenti per Covid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Lbls>
            <c:dLbl>
              <c:idx val="0"/>
              <c:layout>
                <c:manualLayout>
                  <c:x val="9.5832759967390282E-2"/>
                  <c:y val="3.217773487953407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-0.17730150071051576"/>
                  <c:y val="-2.4571535894220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SOLO 1 MEDICO</c:v>
                </c:pt>
                <c:pt idx="1">
                  <c:v>TRA 2 E 4 MEDICI</c:v>
                </c:pt>
                <c:pt idx="2">
                  <c:v>&gt;5 MEDICI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17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9.0846684662341512E-2"/>
                  <c:y val="-0.15299988190087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-3.021237736266847E-2"/>
                  <c:y val="-1.29926569849814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1.6297497520212745E-2"/>
                  <c:y val="-3.219294773238737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</c:v>
                </c:pt>
                <c:pt idx="1">
                  <c:v>tra2 e 4</c:v>
                </c:pt>
                <c:pt idx="2">
                  <c:v>&gt;5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17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283</c:v>
                </c:pt>
                <c:pt idx="1">
                  <c:v>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Lbls>
            <c:dLbl>
              <c:idx val="0"/>
              <c:layout>
                <c:manualLayout>
                  <c:x val="1.1069381630474107E-2"/>
                  <c:y val="3.79544102156710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-3.021237736266847E-2"/>
                  <c:y val="-1.29926569849814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283</c:v>
                </c:pt>
                <c:pt idx="1">
                  <c:v>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10%</c:v>
                </c:pt>
                <c:pt idx="1">
                  <c:v>Tra 10 e 50%</c:v>
                </c:pt>
                <c:pt idx="2">
                  <c:v>100%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</c:v>
                </c:pt>
                <c:pt idx="1">
                  <c:v>207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9AA98-38BB-43F1-8A19-CA03B05E5B57}" type="datetime1">
              <a:rPr lang="it-IT" smtClean="0"/>
              <a:t>04/09/2020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10B3B-8E04-4DDD-9576-EFA45411CE1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5085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B3F09-A48C-4BF3-B9D6-42EBF4660DDA}" type="datetime1">
              <a:rPr lang="it-IT" smtClean="0"/>
              <a:pPr/>
              <a:t>04/09/2020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Modifica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4412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98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1808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9536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3686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3800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0874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0956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742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68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964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3761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782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744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63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431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572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o di pers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18" name="Segnaposto tes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29" name="Segnaposto immagine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0" name="Segnaposto immagine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1" name="Segnaposto immagine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23" name="Segnaposto tes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24" name="Segnaposto tes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27" name="Segnaposto tes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32" name="Segnaposto tes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33" name="Segnaposto immagine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4" name="Segnaposto immagine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5" name="Segnaposto immagine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i elen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 dirty="0" smtClean="0"/>
              <a:t>Inserire qui la descrizione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it-IT" noProof="0" dirty="0" smtClean="0"/>
              <a:t>Inserire</a:t>
            </a:r>
            <a:br>
              <a:rPr lang="it-IT" noProof="0" dirty="0" smtClean="0"/>
            </a:br>
            <a:r>
              <a:rPr lang="it-IT" noProof="0" dirty="0" smtClean="0"/>
              <a:t>qui l'immagine/il logo</a:t>
            </a:r>
            <a:endParaRPr lang="it-IT" noProof="0" dirty="0"/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it-IT" noProof="0" dirty="0" smtClean="0"/>
              <a:t>Inserire</a:t>
            </a:r>
            <a:br>
              <a:rPr lang="it-IT" noProof="0" dirty="0" smtClean="0"/>
            </a:br>
            <a:r>
              <a:rPr lang="it-IT" noProof="0" dirty="0" smtClean="0"/>
              <a:t>qui l'immagine/il logo</a:t>
            </a:r>
            <a:endParaRPr lang="it-IT" noProof="0" dirty="0"/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it-IT" noProof="0" dirty="0" smtClean="0"/>
              <a:t>Inserire</a:t>
            </a:r>
            <a:br>
              <a:rPr lang="it-IT" noProof="0" dirty="0" smtClean="0"/>
            </a:br>
            <a:r>
              <a:rPr lang="it-IT" noProof="0" dirty="0" smtClean="0"/>
              <a:t>qui l'immagine/il logo</a:t>
            </a:r>
            <a:endParaRPr lang="it-IT" noProof="0" dirty="0"/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 dirty="0" smtClean="0"/>
              <a:t>Inserire qui la descrizione</a:t>
            </a:r>
            <a:endParaRPr lang="it-IT" noProof="0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 dirty="0" smtClean="0"/>
              <a:t>Inserire qui la descrizione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Grazie </a:t>
            </a:r>
            <a:br>
              <a:rPr lang="it-IT" noProof="0" dirty="0" smtClean="0"/>
            </a:br>
            <a:r>
              <a:rPr lang="it-IT" noProof="0" dirty="0" smtClean="0"/>
              <a:t> </a:t>
            </a:r>
            <a:endParaRPr lang="it-IT" noProof="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 smtClean="0"/>
              <a:t>Posta elettronica</a:t>
            </a:r>
            <a:endParaRPr lang="it-IT" noProof="0" dirty="0"/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 smtClean="0"/>
              <a:t>Telefono</a:t>
            </a:r>
            <a:endParaRPr lang="it-IT" noProof="0" dirty="0"/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 smtClean="0"/>
              <a:t>POSIZIONE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 smtClean="0"/>
              <a:t>Descrivere l'idea</a:t>
            </a:r>
            <a:endParaRPr lang="it-IT" noProof="0" dirty="0"/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 e icona 5 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#NUMERO</a:t>
            </a:r>
            <a:endParaRPr lang="it-IT" noProof="0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#NUMERO</a:t>
            </a:r>
            <a:endParaRPr lang="it-IT" noProof="0" dirty="0"/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#NUMERO</a:t>
            </a:r>
            <a:endParaRPr lang="it-IT" noProof="0" dirty="0"/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#NUMERO</a:t>
            </a:r>
            <a:endParaRPr lang="it-IT" noProof="0" dirty="0"/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#NUMERO</a:t>
            </a:r>
            <a:endParaRPr lang="it-IT" noProof="0" dirty="0"/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22" name="Sottotito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dirty="0" smtClean="0"/>
              <a:t>Risultato</a:t>
            </a:r>
            <a:endParaRPr lang="it-IT" noProof="0" dirty="0"/>
          </a:p>
        </p:txBody>
      </p:sp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7" name="Segnaposto immagine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8" name="Segnaposto immagine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9" name="Segnaposto immagine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0" name="Segnaposto immagine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one verticale 60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co di contenuto con icona 6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8" name="Segnaposto tes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20" name="Segnaposto tes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22" name="Segnaposto tes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23" name="Segnaposto tes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24" name="Segnaposto tes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co di contenuto con icona 6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8" name="Segnaposto tes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29" name="Segnaposto immagine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0" name="Segnaposto immagine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1" name="Segnaposto immagine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 -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 - Foto inter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 - Chi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it-IT" noProof="0" dirty="0" smtClean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noProof="0" dirty="0" smtClean="0"/>
              <a:t>Modifica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8" y="0"/>
            <a:ext cx="10843283" cy="6858000"/>
          </a:xfr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60000"/>
              <a:lumOff val="40000"/>
              <a:alpha val="70000"/>
            </a:schemeClr>
          </a:solidFill>
        </p:spPr>
        <p:txBody>
          <a:bodyPr rtlCol="0"/>
          <a:lstStyle/>
          <a:p>
            <a:pPr>
              <a:lnSpc>
                <a:spcPct val="110000"/>
              </a:lnSpc>
            </a:pPr>
            <a:r>
              <a:rPr lang="it-IT" dirty="0" smtClean="0"/>
              <a:t>RIPARTENZA </a:t>
            </a:r>
            <a:br>
              <a:rPr lang="it-IT" dirty="0" smtClean="0"/>
            </a:br>
            <a:r>
              <a:rPr lang="it-IT" dirty="0" err="1" smtClean="0"/>
              <a:t>covid</a:t>
            </a:r>
            <a:r>
              <a:rPr lang="it-IT" dirty="0" smtClean="0"/>
              <a:t> - 19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9" y="4276447"/>
            <a:ext cx="3492000" cy="620016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/>
            <a:r>
              <a:rPr lang="it-IT" sz="1900" dirty="0" smtClean="0">
                <a:solidFill>
                  <a:srgbClr val="FFC000"/>
                </a:solidFill>
              </a:rPr>
              <a:t>Un sondaggio ACOI</a:t>
            </a:r>
            <a:endParaRPr lang="it-IT" sz="1900" dirty="0">
              <a:solidFill>
                <a:srgbClr val="FFC000"/>
              </a:solidFill>
            </a:endParaRP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687084" y="3441536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A136CB0-4ED9-43FA-81D5-6D322579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03024" y="4896463"/>
            <a:ext cx="2885950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059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62370"/>
            <a:ext cx="10673361" cy="990345"/>
          </a:xfrm>
        </p:spPr>
        <p:txBody>
          <a:bodyPr rtlCol="0"/>
          <a:lstStyle/>
          <a:p>
            <a:r>
              <a:rPr lang="it-IT" sz="2400" dirty="0"/>
              <a:t>Esiste nel vostro Ospedale o nella vostra </a:t>
            </a:r>
            <a:r>
              <a:rPr lang="it-IT" sz="2400" dirty="0" smtClean="0"/>
              <a:t> ASST </a:t>
            </a:r>
            <a:br>
              <a:rPr lang="it-IT" sz="2400" dirty="0" smtClean="0"/>
            </a:br>
            <a:r>
              <a:rPr lang="it-IT" sz="2400" dirty="0" smtClean="0"/>
              <a:t>una </a:t>
            </a:r>
            <a:r>
              <a:rPr lang="it-IT" sz="2400" dirty="0">
                <a:solidFill>
                  <a:srgbClr val="FFC000"/>
                </a:solidFill>
              </a:rPr>
              <a:t>sala operatoria dedicata a pazienti COVID </a:t>
            </a:r>
            <a:r>
              <a:rPr lang="it-IT" sz="2400" dirty="0" err="1" smtClean="0">
                <a:solidFill>
                  <a:srgbClr val="FFC000"/>
                </a:solidFill>
              </a:rPr>
              <a:t>poSitivi</a:t>
            </a:r>
            <a:r>
              <a:rPr lang="it-IT" sz="2400" dirty="0" smtClean="0">
                <a:solidFill>
                  <a:srgbClr val="FFC000"/>
                </a:solidFill>
              </a:rPr>
              <a:t>?</a:t>
            </a:r>
            <a:br>
              <a:rPr lang="it-IT" sz="2400" dirty="0" smtClean="0">
                <a:solidFill>
                  <a:srgbClr val="FFC000"/>
                </a:solidFill>
              </a:rPr>
            </a:br>
            <a:r>
              <a:rPr lang="it-IT" sz="2400" dirty="0" smtClean="0">
                <a:solidFill>
                  <a:srgbClr val="0070C0"/>
                </a:solidFill>
              </a:rPr>
              <a:t>NUMERI REGIONALI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10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580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647008"/>
              </p:ext>
            </p:extLst>
          </p:nvPr>
        </p:nvGraphicFramePr>
        <p:xfrm>
          <a:off x="433446" y="2700471"/>
          <a:ext cx="11142317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593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88007"/>
            <a:ext cx="10673361" cy="990345"/>
          </a:xfrm>
        </p:spPr>
        <p:txBody>
          <a:bodyPr rtlCol="0"/>
          <a:lstStyle/>
          <a:p>
            <a:r>
              <a:rPr lang="it-IT" sz="2400" dirty="0"/>
              <a:t>Ad oggi qual è il numero di pazienti </a:t>
            </a:r>
            <a:r>
              <a:rPr lang="it-IT" sz="2400" dirty="0">
                <a:solidFill>
                  <a:srgbClr val="FFC000"/>
                </a:solidFill>
              </a:rPr>
              <a:t>COVID positivi sottoposti ad intervento chirurgico </a:t>
            </a:r>
            <a:r>
              <a:rPr lang="it-IT" sz="2400" dirty="0"/>
              <a:t>nella vostra UO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11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578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385134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886814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754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342240"/>
            <a:ext cx="10673361" cy="836112"/>
          </a:xfrm>
        </p:spPr>
        <p:txBody>
          <a:bodyPr rtlCol="0"/>
          <a:lstStyle/>
          <a:p>
            <a:r>
              <a:rPr lang="it-IT" sz="2400" dirty="0"/>
              <a:t>In generale in quale % </a:t>
            </a:r>
            <a:r>
              <a:rPr lang="it-IT" sz="2400" dirty="0">
                <a:solidFill>
                  <a:srgbClr val="FFC000"/>
                </a:solidFill>
              </a:rPr>
              <a:t>l’attività chirurgica in elezione </a:t>
            </a:r>
            <a:r>
              <a:rPr lang="it-IT" sz="2400" dirty="0"/>
              <a:t>è RIPARTITA rispetto all’epoca </a:t>
            </a:r>
            <a:r>
              <a:rPr lang="it-IT" sz="2400" dirty="0" err="1"/>
              <a:t>pre</a:t>
            </a:r>
            <a:r>
              <a:rPr lang="it-IT" sz="2400" dirty="0"/>
              <a:t>-COVID: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12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581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846528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403633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233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88007"/>
            <a:ext cx="10673361" cy="990345"/>
          </a:xfrm>
        </p:spPr>
        <p:txBody>
          <a:bodyPr rtlCol="0"/>
          <a:lstStyle/>
          <a:p>
            <a:r>
              <a:rPr lang="it-IT" sz="2400" dirty="0"/>
              <a:t>in quale % </a:t>
            </a:r>
            <a:r>
              <a:rPr lang="it-IT" sz="2400" dirty="0">
                <a:solidFill>
                  <a:srgbClr val="FFC000"/>
                </a:solidFill>
              </a:rPr>
              <a:t>l’attività chirurgica ONCOLOGICA in elezione</a:t>
            </a:r>
            <a:r>
              <a:rPr lang="it-IT" sz="2400" dirty="0">
                <a:solidFill>
                  <a:srgbClr val="E7A90F"/>
                </a:solidFill>
              </a:rPr>
              <a:t> </a:t>
            </a:r>
            <a:r>
              <a:rPr lang="it-IT" sz="2400" dirty="0"/>
              <a:t>è RIPARTITA rispetto all’epoca </a:t>
            </a:r>
            <a:r>
              <a:rPr lang="it-IT" sz="2400" dirty="0" err="1"/>
              <a:t>pre</a:t>
            </a:r>
            <a:r>
              <a:rPr lang="it-IT" sz="2400" dirty="0"/>
              <a:t>-COVID: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566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03046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02938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591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96553"/>
            <a:ext cx="10673361" cy="981799"/>
          </a:xfrm>
        </p:spPr>
        <p:txBody>
          <a:bodyPr rtlCol="0"/>
          <a:lstStyle/>
          <a:p>
            <a:r>
              <a:rPr lang="it-IT" sz="2400" dirty="0"/>
              <a:t>L’attività chirurgica oncologica viene ancora svolta in collaborazione con i </a:t>
            </a:r>
            <a:r>
              <a:rPr lang="it-IT" sz="2400" dirty="0">
                <a:solidFill>
                  <a:srgbClr val="FFC000"/>
                </a:solidFill>
              </a:rPr>
              <a:t>centri HUB </a:t>
            </a:r>
            <a:r>
              <a:rPr lang="it-IT" sz="2400" dirty="0"/>
              <a:t>codificati a livello regionale?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14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562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655679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921251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207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88007"/>
            <a:ext cx="10891764" cy="990345"/>
          </a:xfrm>
        </p:spPr>
        <p:txBody>
          <a:bodyPr rtlCol="0"/>
          <a:lstStyle/>
          <a:p>
            <a:r>
              <a:rPr lang="it-IT" sz="2400" dirty="0"/>
              <a:t>In quale % </a:t>
            </a:r>
            <a:r>
              <a:rPr lang="it-IT" sz="2400" dirty="0">
                <a:solidFill>
                  <a:srgbClr val="FFC000"/>
                </a:solidFill>
              </a:rPr>
              <a:t>l’attività chirurgica per PATOLOGIA BENIGNA </a:t>
            </a:r>
            <a:r>
              <a:rPr lang="it-IT" sz="2400" dirty="0"/>
              <a:t>è RIPARTITA rispetto all’epoca </a:t>
            </a:r>
            <a:r>
              <a:rPr lang="it-IT" sz="2400" dirty="0" err="1"/>
              <a:t>pre</a:t>
            </a:r>
            <a:r>
              <a:rPr lang="it-IT" sz="2400" dirty="0"/>
              <a:t>-COVID: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15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581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220494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51510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6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88007"/>
            <a:ext cx="10891764" cy="990345"/>
          </a:xfrm>
        </p:spPr>
        <p:txBody>
          <a:bodyPr rtlCol="0"/>
          <a:lstStyle/>
          <a:p>
            <a:r>
              <a:rPr lang="it-IT" sz="2400" dirty="0"/>
              <a:t>In questa fase 3 vi è stata una ripresa </a:t>
            </a:r>
            <a:r>
              <a:rPr lang="it-IT" sz="2400" dirty="0">
                <a:solidFill>
                  <a:srgbClr val="FFC000"/>
                </a:solidFill>
              </a:rPr>
              <a:t>dell’attività chirurgica in URGENZA?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16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574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88009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094494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0515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88007"/>
            <a:ext cx="10891764" cy="990345"/>
          </a:xfrm>
        </p:spPr>
        <p:txBody>
          <a:bodyPr rtlCol="0"/>
          <a:lstStyle/>
          <a:p>
            <a:r>
              <a:rPr lang="it-IT" sz="2400" dirty="0"/>
              <a:t>In caso affermativo </a:t>
            </a:r>
            <a:r>
              <a:rPr lang="it-IT" sz="2400" dirty="0">
                <a:solidFill>
                  <a:srgbClr val="FFC000"/>
                </a:solidFill>
              </a:rPr>
              <a:t>confrontando</a:t>
            </a:r>
            <a:r>
              <a:rPr lang="it-IT" sz="2400" dirty="0"/>
              <a:t> il mese di giugno 2019 con quella di giugno 2020 l’attività in urgenza è:</a:t>
            </a:r>
            <a:endParaRPr lang="it-IT" sz="2400" dirty="0">
              <a:solidFill>
                <a:srgbClr val="E7A90F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17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548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209126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342052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003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69877" y="0"/>
            <a:ext cx="6058185" cy="6858000"/>
          </a:xfrm>
          <a:prstGeom prst="rec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7343" y="2731934"/>
            <a:ext cx="6903253" cy="317215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r>
              <a:rPr lang="it-IT" dirty="0"/>
              <a:t>Data </a:t>
            </a:r>
            <a:r>
              <a:rPr lang="it-IT" dirty="0" smtClean="0"/>
              <a:t>del sondaggio: venerdì 4 settembre </a:t>
            </a:r>
            <a:r>
              <a:rPr lang="it-IT" dirty="0"/>
              <a:t>2020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BE4A06-2673-41EF-AF84-96B0EDEC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7" y="3129954"/>
            <a:ext cx="4585966" cy="1008000"/>
          </a:xfrm>
        </p:spPr>
        <p:txBody>
          <a:bodyPr rtlCol="0"/>
          <a:lstStyle/>
          <a:p>
            <a:r>
              <a:rPr lang="it-IT" dirty="0" smtClean="0">
                <a:solidFill>
                  <a:srgbClr val="FFC000"/>
                </a:solidFill>
              </a:rPr>
              <a:t>583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risposte  totali</a:t>
            </a:r>
            <a:endParaRPr lang="it-IT" dirty="0"/>
          </a:p>
        </p:txBody>
      </p:sp>
      <p:sp>
        <p:nvSpPr>
          <p:cNvPr id="9" name="Oggetto 7" descr="Rettangolo beige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1793360" y="4332686"/>
            <a:ext cx="5137376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pSp>
        <p:nvGrpSpPr>
          <p:cNvPr id="36" name="Gruppo 35" descr="Icona lampadina">
            <a:extLst>
              <a:ext uri="{FF2B5EF4-FFF2-40B4-BE49-F238E27FC236}">
                <a16:creationId xmlns:a16="http://schemas.microsoft.com/office/drawing/2014/main" id="{840CA54E-FBB9-4848-A45D-E086AA4A5012}"/>
              </a:ext>
            </a:extLst>
          </p:cNvPr>
          <p:cNvGrpSpPr>
            <a:grpSpLocks noChangeAspect="1"/>
          </p:cNvGrpSpPr>
          <p:nvPr/>
        </p:nvGrpSpPr>
        <p:grpSpPr>
          <a:xfrm>
            <a:off x="1985345" y="3363146"/>
            <a:ext cx="362015" cy="584795"/>
            <a:chOff x="1684741" y="3186732"/>
            <a:chExt cx="530027" cy="856197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B8ABB65B-B8A5-4C0E-BE4C-E88A7BB3E8A2}"/>
                </a:ext>
              </a:extLst>
            </p:cNvPr>
            <p:cNvSpPr/>
            <p:nvPr/>
          </p:nvSpPr>
          <p:spPr>
            <a:xfrm>
              <a:off x="1817248" y="3777916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D71DD07A-CE80-41D5-AEEB-65192AD34639}"/>
                </a:ext>
              </a:extLst>
            </p:cNvPr>
            <p:cNvSpPr/>
            <p:nvPr/>
          </p:nvSpPr>
          <p:spPr>
            <a:xfrm>
              <a:off x="1817248" y="3879844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0522D638-DE3D-438D-8C73-954C32D8CB63}"/>
                </a:ext>
              </a:extLst>
            </p:cNvPr>
            <p:cNvSpPr/>
            <p:nvPr/>
          </p:nvSpPr>
          <p:spPr>
            <a:xfrm>
              <a:off x="1883501" y="3981772"/>
              <a:ext cx="132507" cy="61157"/>
            </a:xfrm>
            <a:custGeom>
              <a:avLst/>
              <a:gdLst>
                <a:gd name="connsiteX0" fmla="*/ 0 w 132506"/>
                <a:gd name="connsiteY0" fmla="*/ 0 h 61156"/>
                <a:gd name="connsiteX1" fmla="*/ 66253 w 132506"/>
                <a:gd name="connsiteY1" fmla="*/ 61157 h 61156"/>
                <a:gd name="connsiteX2" fmla="*/ 132507 w 132506"/>
                <a:gd name="connsiteY2" fmla="*/ 0 h 61156"/>
                <a:gd name="connsiteX3" fmla="*/ 0 w 132506"/>
                <a:gd name="connsiteY3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506" h="61156">
                  <a:moveTo>
                    <a:pt x="0" y="0"/>
                  </a:moveTo>
                  <a:cubicBezTo>
                    <a:pt x="3058" y="34656"/>
                    <a:pt x="31598" y="61157"/>
                    <a:pt x="66253" y="61157"/>
                  </a:cubicBezTo>
                  <a:cubicBezTo>
                    <a:pt x="100909" y="61157"/>
                    <a:pt x="129449" y="34656"/>
                    <a:pt x="132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1AB190E-B14D-440E-9910-B22D8C998B54}"/>
                </a:ext>
              </a:extLst>
            </p:cNvPr>
            <p:cNvSpPr/>
            <p:nvPr/>
          </p:nvSpPr>
          <p:spPr>
            <a:xfrm>
              <a:off x="1684741" y="3186732"/>
              <a:ext cx="530027" cy="550412"/>
            </a:xfrm>
            <a:custGeom>
              <a:avLst/>
              <a:gdLst>
                <a:gd name="connsiteX0" fmla="*/ 265013 w 530026"/>
                <a:gd name="connsiteY0" fmla="*/ 0 h 550412"/>
                <a:gd name="connsiteX1" fmla="*/ 265013 w 530026"/>
                <a:gd name="connsiteY1" fmla="*/ 0 h 550412"/>
                <a:gd name="connsiteX2" fmla="*/ 265013 w 530026"/>
                <a:gd name="connsiteY2" fmla="*/ 0 h 550412"/>
                <a:gd name="connsiteX3" fmla="*/ 0 w 530026"/>
                <a:gd name="connsiteY3" fmla="*/ 261956 h 550412"/>
                <a:gd name="connsiteX4" fmla="*/ 0 w 530026"/>
                <a:gd name="connsiteY4" fmla="*/ 271129 h 550412"/>
                <a:gd name="connsiteX5" fmla="*/ 18347 w 530026"/>
                <a:gd name="connsiteY5" fmla="*/ 362864 h 550412"/>
                <a:gd name="connsiteX6" fmla="*/ 64215 w 530026"/>
                <a:gd name="connsiteY6" fmla="*/ 438291 h 550412"/>
                <a:gd name="connsiteX7" fmla="*/ 126391 w 530026"/>
                <a:gd name="connsiteY7" fmla="*/ 539200 h 550412"/>
                <a:gd name="connsiteX8" fmla="*/ 144738 w 530026"/>
                <a:gd name="connsiteY8" fmla="*/ 550412 h 550412"/>
                <a:gd name="connsiteX9" fmla="*/ 385289 w 530026"/>
                <a:gd name="connsiteY9" fmla="*/ 550412 h 550412"/>
                <a:gd name="connsiteX10" fmla="*/ 403636 w 530026"/>
                <a:gd name="connsiteY10" fmla="*/ 539200 h 550412"/>
                <a:gd name="connsiteX11" fmla="*/ 465812 w 530026"/>
                <a:gd name="connsiteY11" fmla="*/ 438291 h 550412"/>
                <a:gd name="connsiteX12" fmla="*/ 511680 w 530026"/>
                <a:gd name="connsiteY12" fmla="*/ 362864 h 550412"/>
                <a:gd name="connsiteX13" fmla="*/ 530027 w 530026"/>
                <a:gd name="connsiteY13" fmla="*/ 271129 h 550412"/>
                <a:gd name="connsiteX14" fmla="*/ 530027 w 530026"/>
                <a:gd name="connsiteY14" fmla="*/ 261956 h 550412"/>
                <a:gd name="connsiteX15" fmla="*/ 265013 w 530026"/>
                <a:gd name="connsiteY15" fmla="*/ 0 h 550412"/>
                <a:gd name="connsiteX16" fmla="*/ 468870 w 530026"/>
                <a:gd name="connsiteY16" fmla="*/ 270110 h 550412"/>
                <a:gd name="connsiteX17" fmla="*/ 454600 w 530026"/>
                <a:gd name="connsiteY17" fmla="*/ 341460 h 550412"/>
                <a:gd name="connsiteX18" fmla="*/ 419944 w 530026"/>
                <a:gd name="connsiteY18" fmla="*/ 397520 h 550412"/>
                <a:gd name="connsiteX19" fmla="*/ 360826 w 530026"/>
                <a:gd name="connsiteY19" fmla="*/ 489256 h 550412"/>
                <a:gd name="connsiteX20" fmla="*/ 265013 w 530026"/>
                <a:gd name="connsiteY20" fmla="*/ 489256 h 550412"/>
                <a:gd name="connsiteX21" fmla="*/ 170220 w 530026"/>
                <a:gd name="connsiteY21" fmla="*/ 489256 h 550412"/>
                <a:gd name="connsiteX22" fmla="*/ 111102 w 530026"/>
                <a:gd name="connsiteY22" fmla="*/ 397520 h 550412"/>
                <a:gd name="connsiteX23" fmla="*/ 76446 w 530026"/>
                <a:gd name="connsiteY23" fmla="*/ 341460 h 550412"/>
                <a:gd name="connsiteX24" fmla="*/ 62176 w 530026"/>
                <a:gd name="connsiteY24" fmla="*/ 270110 h 550412"/>
                <a:gd name="connsiteX25" fmla="*/ 62176 w 530026"/>
                <a:gd name="connsiteY25" fmla="*/ 261956 h 550412"/>
                <a:gd name="connsiteX26" fmla="*/ 266033 w 530026"/>
                <a:gd name="connsiteY26" fmla="*/ 60138 h 550412"/>
                <a:gd name="connsiteX27" fmla="*/ 266033 w 530026"/>
                <a:gd name="connsiteY27" fmla="*/ 60138 h 550412"/>
                <a:gd name="connsiteX28" fmla="*/ 266033 w 530026"/>
                <a:gd name="connsiteY28" fmla="*/ 60138 h 550412"/>
                <a:gd name="connsiteX29" fmla="*/ 266033 w 530026"/>
                <a:gd name="connsiteY29" fmla="*/ 60138 h 550412"/>
                <a:gd name="connsiteX30" fmla="*/ 266033 w 530026"/>
                <a:gd name="connsiteY30" fmla="*/ 60138 h 550412"/>
                <a:gd name="connsiteX31" fmla="*/ 266033 w 530026"/>
                <a:gd name="connsiteY31" fmla="*/ 60138 h 550412"/>
                <a:gd name="connsiteX32" fmla="*/ 266033 w 530026"/>
                <a:gd name="connsiteY32" fmla="*/ 60138 h 550412"/>
                <a:gd name="connsiteX33" fmla="*/ 469889 w 530026"/>
                <a:gd name="connsiteY33" fmla="*/ 261956 h 550412"/>
                <a:gd name="connsiteX34" fmla="*/ 469889 w 530026"/>
                <a:gd name="connsiteY34" fmla="*/ 270110 h 55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0026" h="550412">
                  <a:moveTo>
                    <a:pt x="265013" y="0"/>
                  </a:moveTo>
                  <a:cubicBezTo>
                    <a:pt x="265013" y="0"/>
                    <a:pt x="265013" y="0"/>
                    <a:pt x="265013" y="0"/>
                  </a:cubicBezTo>
                  <a:cubicBezTo>
                    <a:pt x="265013" y="0"/>
                    <a:pt x="265013" y="0"/>
                    <a:pt x="265013" y="0"/>
                  </a:cubicBezTo>
                  <a:cubicBezTo>
                    <a:pt x="120275" y="1019"/>
                    <a:pt x="3058" y="117217"/>
                    <a:pt x="0" y="261956"/>
                  </a:cubicBezTo>
                  <a:lnTo>
                    <a:pt x="0" y="271129"/>
                  </a:lnTo>
                  <a:cubicBezTo>
                    <a:pt x="1019" y="302727"/>
                    <a:pt x="7135" y="333305"/>
                    <a:pt x="18347" y="362864"/>
                  </a:cubicBezTo>
                  <a:cubicBezTo>
                    <a:pt x="29559" y="390385"/>
                    <a:pt x="44848" y="415867"/>
                    <a:pt x="64215" y="438291"/>
                  </a:cubicBezTo>
                  <a:cubicBezTo>
                    <a:pt x="88678" y="464793"/>
                    <a:pt x="115179" y="516776"/>
                    <a:pt x="126391" y="539200"/>
                  </a:cubicBezTo>
                  <a:cubicBezTo>
                    <a:pt x="129449" y="546335"/>
                    <a:pt x="136584" y="550412"/>
                    <a:pt x="144738" y="550412"/>
                  </a:cubicBezTo>
                  <a:lnTo>
                    <a:pt x="385289" y="550412"/>
                  </a:lnTo>
                  <a:cubicBezTo>
                    <a:pt x="393443" y="550412"/>
                    <a:pt x="400578" y="546335"/>
                    <a:pt x="403636" y="539200"/>
                  </a:cubicBezTo>
                  <a:cubicBezTo>
                    <a:pt x="414848" y="516776"/>
                    <a:pt x="441349" y="464793"/>
                    <a:pt x="465812" y="438291"/>
                  </a:cubicBezTo>
                  <a:cubicBezTo>
                    <a:pt x="485178" y="415867"/>
                    <a:pt x="501487" y="390385"/>
                    <a:pt x="511680" y="362864"/>
                  </a:cubicBezTo>
                  <a:cubicBezTo>
                    <a:pt x="522892" y="333305"/>
                    <a:pt x="529008" y="302727"/>
                    <a:pt x="530027" y="271129"/>
                  </a:cubicBezTo>
                  <a:lnTo>
                    <a:pt x="530027" y="261956"/>
                  </a:lnTo>
                  <a:cubicBezTo>
                    <a:pt x="526969" y="117217"/>
                    <a:pt x="409752" y="1019"/>
                    <a:pt x="265013" y="0"/>
                  </a:cubicBezTo>
                  <a:close/>
                  <a:moveTo>
                    <a:pt x="468870" y="270110"/>
                  </a:moveTo>
                  <a:cubicBezTo>
                    <a:pt x="467851" y="294573"/>
                    <a:pt x="462754" y="319035"/>
                    <a:pt x="454600" y="341460"/>
                  </a:cubicBezTo>
                  <a:cubicBezTo>
                    <a:pt x="446446" y="361845"/>
                    <a:pt x="435234" y="381212"/>
                    <a:pt x="419944" y="397520"/>
                  </a:cubicBezTo>
                  <a:cubicBezTo>
                    <a:pt x="396501" y="426060"/>
                    <a:pt x="376115" y="456638"/>
                    <a:pt x="360826" y="489256"/>
                  </a:cubicBezTo>
                  <a:lnTo>
                    <a:pt x="265013" y="489256"/>
                  </a:lnTo>
                  <a:lnTo>
                    <a:pt x="170220" y="489256"/>
                  </a:lnTo>
                  <a:cubicBezTo>
                    <a:pt x="153912" y="456638"/>
                    <a:pt x="133526" y="426060"/>
                    <a:pt x="111102" y="397520"/>
                  </a:cubicBezTo>
                  <a:cubicBezTo>
                    <a:pt x="96832" y="381212"/>
                    <a:pt x="84600" y="361845"/>
                    <a:pt x="76446" y="341460"/>
                  </a:cubicBezTo>
                  <a:cubicBezTo>
                    <a:pt x="67273" y="319035"/>
                    <a:pt x="63196" y="294573"/>
                    <a:pt x="62176" y="270110"/>
                  </a:cubicBezTo>
                  <a:lnTo>
                    <a:pt x="62176" y="261956"/>
                  </a:lnTo>
                  <a:cubicBezTo>
                    <a:pt x="64215" y="150854"/>
                    <a:pt x="154931" y="61157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266033" y="60138"/>
                    <a:pt x="266033" y="60138"/>
                    <a:pt x="266033" y="60138"/>
                  </a:cubicBezTo>
                  <a:cubicBezTo>
                    <a:pt x="266033" y="60138"/>
                    <a:pt x="266033" y="60138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377134" y="61157"/>
                    <a:pt x="467851" y="149835"/>
                    <a:pt x="469889" y="261956"/>
                  </a:cubicBezTo>
                  <a:lnTo>
                    <a:pt x="469889" y="27011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</p:grpSp>
      <p:sp>
        <p:nvSpPr>
          <p:cNvPr id="48" name="Rettango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2" name="Segnaposto numero diapositiva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/>
              <a:t>2</a:t>
            </a:fld>
            <a:endParaRPr lang="it-IT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CDC0198-E919-4071-9C4B-5B3D19A46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713143" y="3198674"/>
            <a:ext cx="906419" cy="906419"/>
            <a:chOff x="5482999" y="1607028"/>
            <a:chExt cx="1200866" cy="1200866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667DDF34-4085-4945-A320-585AC8EBAAF2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ED521D40-9109-4214-B458-FAB53B1DA80D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04320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/>
              <a:t>Numero </a:t>
            </a:r>
            <a:r>
              <a:rPr lang="it-IT" dirty="0">
                <a:solidFill>
                  <a:srgbClr val="FFC000"/>
                </a:solidFill>
              </a:rPr>
              <a:t>Medici in organico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583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595335"/>
              </p:ext>
            </p:extLst>
          </p:nvPr>
        </p:nvGraphicFramePr>
        <p:xfrm>
          <a:off x="347988" y="2700471"/>
          <a:ext cx="577080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899274"/>
              </p:ext>
            </p:extLst>
          </p:nvPr>
        </p:nvGraphicFramePr>
        <p:xfrm>
          <a:off x="6118788" y="2700470"/>
          <a:ext cx="577080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677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256374"/>
            <a:ext cx="10510991" cy="921978"/>
          </a:xfrm>
        </p:spPr>
        <p:txBody>
          <a:bodyPr rtlCol="0"/>
          <a:lstStyle/>
          <a:p>
            <a:r>
              <a:rPr lang="it-IT" sz="2400" dirty="0" smtClean="0"/>
              <a:t>Durante la fase 3 ci sono </a:t>
            </a:r>
            <a:r>
              <a:rPr lang="it-IT" sz="2400" dirty="0" smtClean="0">
                <a:solidFill>
                  <a:srgbClr val="FFC000"/>
                </a:solidFill>
              </a:rPr>
              <a:t>medici</a:t>
            </a:r>
            <a:r>
              <a:rPr lang="it-IT" sz="2400" dirty="0" smtClean="0"/>
              <a:t> della UO ancora  </a:t>
            </a:r>
            <a:r>
              <a:rPr lang="it-IT" sz="2400" dirty="0" smtClean="0">
                <a:solidFill>
                  <a:srgbClr val="FFC000"/>
                </a:solidFill>
              </a:rPr>
              <a:t>assenti per </a:t>
            </a:r>
            <a:r>
              <a:rPr lang="it-IT" sz="2400" dirty="0" err="1" smtClean="0">
                <a:solidFill>
                  <a:srgbClr val="FFC000"/>
                </a:solidFill>
              </a:rPr>
              <a:t>Covid</a:t>
            </a:r>
            <a:r>
              <a:rPr lang="it-IT" sz="2400" dirty="0" smtClean="0">
                <a:solidFill>
                  <a:srgbClr val="FFC000"/>
                </a:solidFill>
              </a:rPr>
              <a:t> – 19</a:t>
            </a:r>
            <a:r>
              <a:rPr lang="it-IT" sz="2400" dirty="0" smtClean="0"/>
              <a:t>?</a:t>
            </a:r>
            <a:endParaRPr lang="it-IT" sz="24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4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583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529413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595311"/>
              </p:ext>
            </p:extLst>
          </p:nvPr>
        </p:nvGraphicFramePr>
        <p:xfrm>
          <a:off x="6752051" y="2700471"/>
          <a:ext cx="5094187" cy="35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576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188416"/>
            <a:ext cx="10510991" cy="989935"/>
          </a:xfrm>
        </p:spPr>
        <p:txBody>
          <a:bodyPr rtlCol="0"/>
          <a:lstStyle/>
          <a:p>
            <a:r>
              <a:rPr lang="it-IT" sz="2400" dirty="0"/>
              <a:t>Durante la fase 3 ci sono medici della UO ancora  assenti per </a:t>
            </a:r>
            <a:r>
              <a:rPr lang="it-IT" sz="2400" dirty="0" err="1"/>
              <a:t>Covid</a:t>
            </a:r>
            <a:r>
              <a:rPr lang="it-IT" sz="2400" dirty="0"/>
              <a:t> – </a:t>
            </a:r>
            <a:r>
              <a:rPr lang="it-IT" sz="2400" dirty="0" smtClean="0"/>
              <a:t>19? </a:t>
            </a:r>
            <a:br>
              <a:rPr lang="it-IT" sz="2400" dirty="0" smtClean="0"/>
            </a:br>
            <a:r>
              <a:rPr lang="it-IT" sz="2400" dirty="0" smtClean="0">
                <a:solidFill>
                  <a:srgbClr val="FFC000"/>
                </a:solidFill>
              </a:rPr>
              <a:t>qual </a:t>
            </a:r>
            <a:r>
              <a:rPr lang="it-IT" sz="2400" dirty="0">
                <a:solidFill>
                  <a:srgbClr val="FFC000"/>
                </a:solidFill>
              </a:rPr>
              <a:t>è il loro numero?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5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31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129362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683892"/>
              </p:ext>
            </p:extLst>
          </p:nvPr>
        </p:nvGraphicFramePr>
        <p:xfrm>
          <a:off x="6752050" y="2854295"/>
          <a:ext cx="5094187" cy="365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700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56374"/>
            <a:ext cx="10673361" cy="921978"/>
          </a:xfrm>
        </p:spPr>
        <p:txBody>
          <a:bodyPr rtlCol="0"/>
          <a:lstStyle/>
          <a:p>
            <a:r>
              <a:rPr lang="it-IT" sz="2400" dirty="0"/>
              <a:t>Durante la fase 3 </a:t>
            </a:r>
            <a:r>
              <a:rPr lang="it-IT" sz="2400" dirty="0" smtClean="0"/>
              <a:t>si </a:t>
            </a:r>
            <a:r>
              <a:rPr lang="it-IT" sz="2400" dirty="0"/>
              <a:t>è verificata una </a:t>
            </a:r>
            <a:r>
              <a:rPr lang="it-IT" sz="2400" dirty="0">
                <a:solidFill>
                  <a:srgbClr val="FFC000"/>
                </a:solidFill>
              </a:rPr>
              <a:t>non disponibilità di ambienti necessari alla attività chirurgica </a:t>
            </a:r>
            <a:r>
              <a:rPr lang="it-IT" sz="2400" dirty="0"/>
              <a:t>(es. sale operatorie, reparti di terapia intensiva)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6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580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650190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884643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15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53824"/>
            <a:ext cx="10673361" cy="1024528"/>
          </a:xfrm>
        </p:spPr>
        <p:txBody>
          <a:bodyPr rtlCol="0"/>
          <a:lstStyle/>
          <a:p>
            <a:r>
              <a:rPr lang="it-IT" sz="2400" dirty="0"/>
              <a:t>Durante la fase 3 si è verificata una non disponibilità di ambienti necessari alla attività chirurgica (es. sale operatorie, reparti di terapia </a:t>
            </a:r>
            <a:r>
              <a:rPr lang="it-IT" sz="2400" dirty="0" smtClean="0"/>
              <a:t>intensiva) </a:t>
            </a:r>
            <a:r>
              <a:rPr lang="it-IT" sz="2400" dirty="0" smtClean="0">
                <a:solidFill>
                  <a:srgbClr val="FFC000"/>
                </a:solidFill>
              </a:rPr>
              <a:t>in </a:t>
            </a:r>
            <a:r>
              <a:rPr lang="it-IT" sz="2400" dirty="0">
                <a:solidFill>
                  <a:srgbClr val="FFC000"/>
                </a:solidFill>
              </a:rPr>
              <a:t>quale </a:t>
            </a:r>
            <a:r>
              <a:rPr lang="it-IT" sz="2400" dirty="0" smtClean="0">
                <a:solidFill>
                  <a:srgbClr val="FFC000"/>
                </a:solidFill>
              </a:rPr>
              <a:t>percentuale?</a:t>
            </a:r>
            <a:endParaRPr lang="it-IT" sz="2400" dirty="0">
              <a:solidFill>
                <a:srgbClr val="FFC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7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275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000770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469350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993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88007"/>
            <a:ext cx="10673361" cy="990345"/>
          </a:xfrm>
        </p:spPr>
        <p:txBody>
          <a:bodyPr rtlCol="0"/>
          <a:lstStyle/>
          <a:p>
            <a:r>
              <a:rPr lang="it-IT" sz="2400" dirty="0"/>
              <a:t>Durante la fase 3 si è verificata una non disponibilità di ambienti necessari alla attività chirurgica (es. sale operatorie, reparti di terapia intensiva) </a:t>
            </a:r>
            <a:r>
              <a:rPr lang="it-IT" sz="2400" dirty="0" err="1" smtClean="0">
                <a:solidFill>
                  <a:srgbClr val="FFC000"/>
                </a:solidFill>
              </a:rPr>
              <a:t>qual’è</a:t>
            </a:r>
            <a:r>
              <a:rPr lang="it-IT" sz="2400" dirty="0" smtClean="0">
                <a:solidFill>
                  <a:srgbClr val="FFC000"/>
                </a:solidFill>
              </a:rPr>
              <a:t> </a:t>
            </a:r>
            <a:r>
              <a:rPr lang="it-IT" sz="2400" dirty="0">
                <a:solidFill>
                  <a:srgbClr val="FFC000"/>
                </a:solidFill>
              </a:rPr>
              <a:t>la motivazione </a:t>
            </a:r>
            <a:r>
              <a:rPr lang="it-IT" sz="2400" dirty="0" smtClean="0">
                <a:solidFill>
                  <a:srgbClr val="FFC000"/>
                </a:solidFill>
              </a:rPr>
              <a:t>principale?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8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268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175950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9943067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281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62370"/>
            <a:ext cx="10673361" cy="990345"/>
          </a:xfrm>
        </p:spPr>
        <p:txBody>
          <a:bodyPr rtlCol="0"/>
          <a:lstStyle/>
          <a:p>
            <a:r>
              <a:rPr lang="it-IT" sz="2400" dirty="0"/>
              <a:t>Esiste nel vostro Ospedale o nella vostra </a:t>
            </a:r>
            <a:r>
              <a:rPr lang="it-IT" sz="2400" dirty="0" smtClean="0"/>
              <a:t> ASST </a:t>
            </a:r>
            <a:br>
              <a:rPr lang="it-IT" sz="2400" dirty="0" smtClean="0"/>
            </a:br>
            <a:r>
              <a:rPr lang="it-IT" sz="2400" dirty="0" smtClean="0"/>
              <a:t>una </a:t>
            </a:r>
            <a:r>
              <a:rPr lang="it-IT" sz="2400" dirty="0">
                <a:solidFill>
                  <a:srgbClr val="FFC000"/>
                </a:solidFill>
              </a:rPr>
              <a:t>sala operatoria dedicata a pazienti COVID </a:t>
            </a:r>
            <a:r>
              <a:rPr lang="it-IT" sz="2400" dirty="0" err="1" smtClean="0">
                <a:solidFill>
                  <a:srgbClr val="FFC000"/>
                </a:solidFill>
              </a:rPr>
              <a:t>poSitivi</a:t>
            </a:r>
            <a:r>
              <a:rPr lang="it-IT" sz="2400" dirty="0" smtClean="0">
                <a:solidFill>
                  <a:srgbClr val="FFC000"/>
                </a:solidFill>
              </a:rPr>
              <a:t>?</a:t>
            </a:r>
            <a:endParaRPr lang="it-IT" sz="2400" dirty="0">
              <a:solidFill>
                <a:srgbClr val="FFC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9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580 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925178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521672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2406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445_TF00450287.potx" id="{5CD05B6F-6778-4A3A-ADB4-49E2DD5289B8}" vid="{D29C9B64-7A33-4440-BDE0-03907C819C8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4BDB64-2AF8-42D4-96C8-B6B6F098993C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dell'ufficio assistenza sanitaria</Template>
  <TotalTime>0</TotalTime>
  <Words>402</Words>
  <Application>Microsoft Office PowerPoint</Application>
  <PresentationFormat>Widescreen</PresentationFormat>
  <Paragraphs>120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Arial </vt:lpstr>
      <vt:lpstr>Calibri</vt:lpstr>
      <vt:lpstr>Courier New</vt:lpstr>
      <vt:lpstr>Gill Sans MT</vt:lpstr>
      <vt:lpstr>Lato</vt:lpstr>
      <vt:lpstr>Tema di Office</vt:lpstr>
      <vt:lpstr>RIPARTENZA  covid - 19</vt:lpstr>
      <vt:lpstr>583  risposte  totali</vt:lpstr>
      <vt:lpstr>Numero Medici in organico</vt:lpstr>
      <vt:lpstr>Durante la fase 3 ci sono medici della UO ancora  assenti per Covid – 19?</vt:lpstr>
      <vt:lpstr>Durante la fase 3 ci sono medici della UO ancora  assenti per Covid – 19?  qual è il loro numero?</vt:lpstr>
      <vt:lpstr>Durante la fase 3 si è verificata una non disponibilità di ambienti necessari alla attività chirurgica (es. sale operatorie, reparti di terapia intensiva)</vt:lpstr>
      <vt:lpstr>Durante la fase 3 si è verificata una non disponibilità di ambienti necessari alla attività chirurgica (es. sale operatorie, reparti di terapia intensiva) in quale percentuale?</vt:lpstr>
      <vt:lpstr>Durante la fase 3 si è verificata una non disponibilità di ambienti necessari alla attività chirurgica (es. sale operatorie, reparti di terapia intensiva) qual’è la motivazione principale?</vt:lpstr>
      <vt:lpstr>Esiste nel vostro Ospedale o nella vostra  ASST  una sala operatoria dedicata a pazienti COVID poSitivi?</vt:lpstr>
      <vt:lpstr>Esiste nel vostro Ospedale o nella vostra  ASST  una sala operatoria dedicata a pazienti COVID poSitivi? NUMERI REGIONALI</vt:lpstr>
      <vt:lpstr>Ad oggi qual è il numero di pazienti COVID positivi sottoposti ad intervento chirurgico nella vostra UO</vt:lpstr>
      <vt:lpstr>In generale in quale % l’attività chirurgica in elezione è RIPARTITA rispetto all’epoca pre-COVID:</vt:lpstr>
      <vt:lpstr>in quale % l’attività chirurgica ONCOLOGICA in elezione è RIPARTITA rispetto all’epoca pre-COVID:</vt:lpstr>
      <vt:lpstr>L’attività chirurgica oncologica viene ancora svolta in collaborazione con i centri HUB codificati a livello regionale?</vt:lpstr>
      <vt:lpstr>In quale % l’attività chirurgica per PATOLOGIA BENIGNA è RIPARTITA rispetto all’epoca pre-COVID:</vt:lpstr>
      <vt:lpstr>In questa fase 3 vi è stata una ripresa dell’attività chirurgica in URGENZA?</vt:lpstr>
      <vt:lpstr>In caso affermativo confrontando il mese di giugno 2019 con quella di giugno 2020 l’attività in urgenza è: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2020-04-14T20:50:00Z</dcterms:created>
  <dcterms:modified xsi:type="dcterms:W3CDTF">2020-09-04T20:06:51Z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