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5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6.xml" ContentType="application/vnd.openxmlformats-officedocument.presentationml.notesSl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7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8.xml" ContentType="application/vnd.openxmlformats-officedocument.presentationml.notesSl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9.xml" ContentType="application/vnd.openxmlformats-officedocument.presentationml.notesSlid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0.xml" ContentType="application/vnd.openxmlformats-officedocument.presentationml.notesSlid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1.xml" ContentType="application/vnd.openxmlformats-officedocument.presentationml.notesSlid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2.xml" ContentType="application/vnd.openxmlformats-officedocument.presentationml.notesSlid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23.xml" ContentType="application/vnd.openxmlformats-officedocument.presentationml.notesSlid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7" r:id="rId5"/>
    <p:sldId id="258" r:id="rId6"/>
    <p:sldId id="312" r:id="rId7"/>
    <p:sldId id="275" r:id="rId8"/>
    <p:sldId id="323" r:id="rId9"/>
    <p:sldId id="324" r:id="rId10"/>
    <p:sldId id="315" r:id="rId11"/>
    <p:sldId id="325" r:id="rId12"/>
    <p:sldId id="326" r:id="rId13"/>
    <p:sldId id="327" r:id="rId14"/>
    <p:sldId id="328" r:id="rId15"/>
    <p:sldId id="331" r:id="rId16"/>
    <p:sldId id="330" r:id="rId17"/>
    <p:sldId id="332" r:id="rId18"/>
    <p:sldId id="333" r:id="rId19"/>
    <p:sldId id="334" r:id="rId20"/>
    <p:sldId id="335" r:id="rId21"/>
    <p:sldId id="336" r:id="rId22"/>
    <p:sldId id="337" r:id="rId23"/>
    <p:sldId id="341" r:id="rId24"/>
    <p:sldId id="338" r:id="rId25"/>
    <p:sldId id="339" r:id="rId26"/>
    <p:sldId id="340" r:id="rId27"/>
    <p:sldId id="342" r:id="rId28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2B8569"/>
    <a:srgbClr val="E7A90F"/>
    <a:srgbClr val="CC66FF"/>
    <a:srgbClr val="FF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4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2B8569"/>
            </a:solidFill>
          </c:spPr>
          <c:invertIfNegative val="0"/>
          <c:cat>
            <c:strRef>
              <c:f>Sheet1!$A$2:$A$21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6</c:v>
                </c:pt>
                <c:pt idx="1">
                  <c:v>4</c:v>
                </c:pt>
                <c:pt idx="2">
                  <c:v>2</c:v>
                </c:pt>
                <c:pt idx="3">
                  <c:v>49</c:v>
                </c:pt>
                <c:pt idx="4">
                  <c:v>16</c:v>
                </c:pt>
                <c:pt idx="5">
                  <c:v>10</c:v>
                </c:pt>
                <c:pt idx="6">
                  <c:v>40</c:v>
                </c:pt>
                <c:pt idx="7">
                  <c:v>8</c:v>
                </c:pt>
                <c:pt idx="8">
                  <c:v>48</c:v>
                </c:pt>
                <c:pt idx="9">
                  <c:v>6</c:v>
                </c:pt>
                <c:pt idx="10">
                  <c:v>1</c:v>
                </c:pt>
                <c:pt idx="11">
                  <c:v>24</c:v>
                </c:pt>
                <c:pt idx="12">
                  <c:v>13</c:v>
                </c:pt>
                <c:pt idx="13">
                  <c:v>19</c:v>
                </c:pt>
                <c:pt idx="14">
                  <c:v>32</c:v>
                </c:pt>
                <c:pt idx="15">
                  <c:v>31</c:v>
                </c:pt>
                <c:pt idx="16">
                  <c:v>2</c:v>
                </c:pt>
                <c:pt idx="17">
                  <c:v>8</c:v>
                </c:pt>
                <c:pt idx="18">
                  <c:v>2</c:v>
                </c:pt>
                <c:pt idx="1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Indisponibilità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048-4834-8DE8-F9FB86677F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48-4834-8DE8-F9FB86677F82}"/>
              </c:ext>
            </c:extLst>
          </c:dPt>
          <c:dLbls>
            <c:dLbl>
              <c:idx val="0"/>
              <c:layout>
                <c:manualLayout>
                  <c:x val="0.17323498494715595"/>
                  <c:y val="-6.01431519766677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48-4834-8DE8-F9FB86677F82}"/>
                </c:ext>
              </c:extLst>
            </c:dLbl>
            <c:dLbl>
              <c:idx val="1"/>
              <c:layout>
                <c:manualLayout>
                  <c:x val="-0.10322064782586787"/>
                  <c:y val="-9.1601713393849374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48-4834-8DE8-F9FB86677F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264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48-4834-8DE8-F9FB86677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Foglio1!$B$2:$B$21</c:f>
              <c:numCache>
                <c:formatCode>General</c:formatCode>
                <c:ptCount val="20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35</c:v>
                </c:pt>
                <c:pt idx="4">
                  <c:v>12</c:v>
                </c:pt>
                <c:pt idx="5">
                  <c:v>10</c:v>
                </c:pt>
                <c:pt idx="6">
                  <c:v>30</c:v>
                </c:pt>
                <c:pt idx="7">
                  <c:v>7</c:v>
                </c:pt>
                <c:pt idx="8">
                  <c:v>44</c:v>
                </c:pt>
                <c:pt idx="9">
                  <c:v>3</c:v>
                </c:pt>
                <c:pt idx="10">
                  <c:v>1</c:v>
                </c:pt>
                <c:pt idx="11">
                  <c:v>23</c:v>
                </c:pt>
                <c:pt idx="12">
                  <c:v>13</c:v>
                </c:pt>
                <c:pt idx="13">
                  <c:v>11</c:v>
                </c:pt>
                <c:pt idx="14">
                  <c:v>17</c:v>
                </c:pt>
                <c:pt idx="15">
                  <c:v>28</c:v>
                </c:pt>
                <c:pt idx="16">
                  <c:v>2</c:v>
                </c:pt>
                <c:pt idx="17">
                  <c:v>8</c:v>
                </c:pt>
                <c:pt idx="18">
                  <c:v>2</c:v>
                </c:pt>
                <c:pt idx="1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C9-499D-B413-FC156DB8705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Foglio1!$C$2:$C$21</c:f>
              <c:numCache>
                <c:formatCode>General</c:formatCode>
                <c:ptCount val="20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14</c:v>
                </c:pt>
                <c:pt idx="4">
                  <c:v>4</c:v>
                </c:pt>
                <c:pt idx="5">
                  <c:v>0</c:v>
                </c:pt>
                <c:pt idx="6">
                  <c:v>10</c:v>
                </c:pt>
                <c:pt idx="7">
                  <c:v>1</c:v>
                </c:pt>
                <c:pt idx="8">
                  <c:v>4</c:v>
                </c:pt>
                <c:pt idx="9">
                  <c:v>3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8</c:v>
                </c:pt>
                <c:pt idx="14">
                  <c:v>15</c:v>
                </c:pt>
                <c:pt idx="15">
                  <c:v>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C9-499D-B413-FC156DB87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1524095"/>
        <c:axId val="771525343"/>
      </c:barChart>
      <c:catAx>
        <c:axId val="771524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71525343"/>
        <c:crosses val="autoZero"/>
        <c:auto val="1"/>
        <c:lblAlgn val="ctr"/>
        <c:lblOffset val="100"/>
        <c:noMultiLvlLbl val="0"/>
      </c:catAx>
      <c:valAx>
        <c:axId val="771525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7152409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10%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CARENZE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8F-49EA-9B62-0BB53031423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Tra20 e 50%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CARENZE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8F-49EA-9B62-0BB53031423E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100%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CARENZE</c:v>
                </c:pt>
              </c:strCache>
            </c:strRef>
          </c:cat>
          <c:val>
            <c:numRef>
              <c:f>Foglio1!$D$2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8F-49EA-9B62-0BB530314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1529408"/>
        <c:axId val="1991529824"/>
      </c:barChart>
      <c:catAx>
        <c:axId val="199152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91529824"/>
        <c:crosses val="autoZero"/>
        <c:auto val="1"/>
        <c:lblAlgn val="ctr"/>
        <c:lblOffset val="100"/>
        <c:noMultiLvlLbl val="0"/>
      </c:catAx>
      <c:valAx>
        <c:axId val="199152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915294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Carenze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CE-40AD-8DFB-973E5E5B5D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8CE-40AD-8DFB-973E5E5B5D5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8CE-40AD-8DFB-973E5E5B5D50}"/>
              </c:ext>
            </c:extLst>
          </c:dPt>
          <c:dLbls>
            <c:dLbl>
              <c:idx val="0"/>
              <c:layout>
                <c:manualLayout>
                  <c:x val="8.7413394809707931E-2"/>
                  <c:y val="-4.777872304716720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CE-40AD-8DFB-973E5E5B5D50}"/>
                </c:ext>
              </c:extLst>
            </c:dLbl>
            <c:dLbl>
              <c:idx val="1"/>
              <c:layout>
                <c:manualLayout>
                  <c:x val="0.10752172416963764"/>
                  <c:y val="5.9846302745953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CE-40AD-8DFB-973E5E5B5D50}"/>
                </c:ext>
              </c:extLst>
            </c:dLbl>
            <c:dLbl>
              <c:idx val="2"/>
              <c:layout>
                <c:manualLayout>
                  <c:x val="-0.11013905174840818"/>
                  <c:y val="-4.42630306533432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CE-40AD-8DFB-973E5E5B5D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10%</c:v>
                </c:pt>
                <c:pt idx="1">
                  <c:v>Tra20 e 50%</c:v>
                </c:pt>
                <c:pt idx="2">
                  <c:v>100%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18</c:v>
                </c:pt>
                <c:pt idx="1">
                  <c:v>179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CE-40AD-8DFB-973E5E5B5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10%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Foglio1!$B$2:$B$21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4</c:v>
                </c:pt>
                <c:pt idx="4">
                  <c:v>2</c:v>
                </c:pt>
                <c:pt idx="5">
                  <c:v>0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C3-409D-8934-131AFD1CB7A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Tra 20 e 50%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Foglio1!$C$2:$C$21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23</c:v>
                </c:pt>
                <c:pt idx="4">
                  <c:v>7</c:v>
                </c:pt>
                <c:pt idx="5">
                  <c:v>9</c:v>
                </c:pt>
                <c:pt idx="6">
                  <c:v>22</c:v>
                </c:pt>
                <c:pt idx="7">
                  <c:v>4</c:v>
                </c:pt>
                <c:pt idx="8">
                  <c:v>26</c:v>
                </c:pt>
                <c:pt idx="9">
                  <c:v>2</c:v>
                </c:pt>
                <c:pt idx="10">
                  <c:v>0</c:v>
                </c:pt>
                <c:pt idx="11">
                  <c:v>21</c:v>
                </c:pt>
                <c:pt idx="12">
                  <c:v>8</c:v>
                </c:pt>
                <c:pt idx="13">
                  <c:v>6</c:v>
                </c:pt>
                <c:pt idx="14">
                  <c:v>10</c:v>
                </c:pt>
                <c:pt idx="15">
                  <c:v>24</c:v>
                </c:pt>
                <c:pt idx="16">
                  <c:v>2</c:v>
                </c:pt>
                <c:pt idx="17">
                  <c:v>5</c:v>
                </c:pt>
                <c:pt idx="18">
                  <c:v>1</c:v>
                </c:pt>
                <c:pt idx="1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C3-409D-8934-131AFD1CB7AB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100%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Foglio1!$D$2:$D$21</c:f>
              <c:numCache>
                <c:formatCode>General</c:formatCode>
                <c:ptCount val="20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3</c:v>
                </c:pt>
                <c:pt idx="5">
                  <c:v>1</c:v>
                </c:pt>
                <c:pt idx="6">
                  <c:v>5</c:v>
                </c:pt>
                <c:pt idx="7">
                  <c:v>2</c:v>
                </c:pt>
                <c:pt idx="8">
                  <c:v>17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3</c:v>
                </c:pt>
                <c:pt idx="16">
                  <c:v>0</c:v>
                </c:pt>
                <c:pt idx="17">
                  <c:v>2</c:v>
                </c:pt>
                <c:pt idx="18">
                  <c:v>1</c:v>
                </c:pt>
                <c:pt idx="1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C3-409D-8934-131AFD1CB7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2966208"/>
        <c:axId val="2112967872"/>
      </c:barChart>
      <c:catAx>
        <c:axId val="211296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12967872"/>
        <c:crosses val="autoZero"/>
        <c:auto val="1"/>
        <c:lblAlgn val="ctr"/>
        <c:lblOffset val="100"/>
        <c:noMultiLvlLbl val="0"/>
      </c:catAx>
      <c:valAx>
        <c:axId val="211296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129662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Carenza medici anestesisti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carenti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A0-4501-9E94-89B2142EC3E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Carenza medici chirurghi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carenti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A0-4501-9E94-89B2142EC3E9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Carenza personale Infermieristico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carenti</c:v>
                </c:pt>
              </c:strCache>
            </c:strRef>
          </c:cat>
          <c:val>
            <c:numRef>
              <c:f>Foglio1!$D$2</c:f>
              <c:numCache>
                <c:formatCode>General</c:formatCode>
                <c:ptCount val="1"/>
                <c:pt idx="0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A0-4501-9E94-89B2142EC3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3292576"/>
        <c:axId val="2103291328"/>
      </c:barChart>
      <c:catAx>
        <c:axId val="210329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03291328"/>
        <c:crosses val="autoZero"/>
        <c:auto val="1"/>
        <c:lblAlgn val="ctr"/>
        <c:lblOffset val="100"/>
        <c:noMultiLvlLbl val="0"/>
      </c:catAx>
      <c:valAx>
        <c:axId val="210329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032925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Carenza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33-4488-9C4A-F9992EF5AB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433-4488-9C4A-F9992EF5AB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33-4488-9C4A-F9992EF5ABA0}"/>
              </c:ext>
            </c:extLst>
          </c:dPt>
          <c:dLbls>
            <c:dLbl>
              <c:idx val="0"/>
              <c:layout>
                <c:manualLayout>
                  <c:x val="1.5168963204370224E-3"/>
                  <c:y val="0.1882387061134299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33-4488-9C4A-F9992EF5ABA0}"/>
                </c:ext>
              </c:extLst>
            </c:dLbl>
            <c:dLbl>
              <c:idx val="1"/>
              <c:layout>
                <c:manualLayout>
                  <c:x val="-9.0806323556840138E-2"/>
                  <c:y val="1.28768720844586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33-4488-9C4A-F9992EF5ABA0}"/>
                </c:ext>
              </c:extLst>
            </c:dLbl>
            <c:dLbl>
              <c:idx val="2"/>
              <c:layout>
                <c:manualLayout>
                  <c:x val="1.9474349219360001E-2"/>
                  <c:y val="-0.205132580407561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33-4488-9C4A-F9992EF5AB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Carenza medici anestesisti</c:v>
                </c:pt>
                <c:pt idx="1">
                  <c:v>Carenza medici chirurghi</c:v>
                </c:pt>
                <c:pt idx="2">
                  <c:v>Carenza personale Infermieristico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152</c:v>
                </c:pt>
                <c:pt idx="1">
                  <c:v>4</c:v>
                </c:pt>
                <c:pt idx="2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33-4488-9C4A-F9992EF5ABA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Carenza medici anestesisti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Foglio1!$B$2:$B$21</c:f>
              <c:numCache>
                <c:formatCode>General</c:formatCode>
                <c:ptCount val="20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25</c:v>
                </c:pt>
                <c:pt idx="4">
                  <c:v>6</c:v>
                </c:pt>
                <c:pt idx="5">
                  <c:v>4</c:v>
                </c:pt>
                <c:pt idx="6">
                  <c:v>12</c:v>
                </c:pt>
                <c:pt idx="7">
                  <c:v>4</c:v>
                </c:pt>
                <c:pt idx="8">
                  <c:v>24</c:v>
                </c:pt>
                <c:pt idx="9">
                  <c:v>3</c:v>
                </c:pt>
                <c:pt idx="10">
                  <c:v>1</c:v>
                </c:pt>
                <c:pt idx="11">
                  <c:v>9</c:v>
                </c:pt>
                <c:pt idx="12">
                  <c:v>8</c:v>
                </c:pt>
                <c:pt idx="13">
                  <c:v>8</c:v>
                </c:pt>
                <c:pt idx="14">
                  <c:v>11</c:v>
                </c:pt>
                <c:pt idx="15">
                  <c:v>19</c:v>
                </c:pt>
                <c:pt idx="16">
                  <c:v>2</c:v>
                </c:pt>
                <c:pt idx="17">
                  <c:v>5</c:v>
                </c:pt>
                <c:pt idx="18">
                  <c:v>0</c:v>
                </c:pt>
                <c:pt idx="1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B5-405E-AB99-1AA37177462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Carenza personale Infermieristico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Foglio1!$C$2:$C$21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8</c:v>
                </c:pt>
                <c:pt idx="4">
                  <c:v>6</c:v>
                </c:pt>
                <c:pt idx="5">
                  <c:v>6</c:v>
                </c:pt>
                <c:pt idx="6">
                  <c:v>17</c:v>
                </c:pt>
                <c:pt idx="7">
                  <c:v>3</c:v>
                </c:pt>
                <c:pt idx="8">
                  <c:v>20</c:v>
                </c:pt>
                <c:pt idx="9">
                  <c:v>0</c:v>
                </c:pt>
                <c:pt idx="10">
                  <c:v>0</c:v>
                </c:pt>
                <c:pt idx="11">
                  <c:v>14</c:v>
                </c:pt>
                <c:pt idx="12">
                  <c:v>5</c:v>
                </c:pt>
                <c:pt idx="13">
                  <c:v>3</c:v>
                </c:pt>
                <c:pt idx="14">
                  <c:v>5</c:v>
                </c:pt>
                <c:pt idx="15">
                  <c:v>9</c:v>
                </c:pt>
                <c:pt idx="16">
                  <c:v>0</c:v>
                </c:pt>
                <c:pt idx="17">
                  <c:v>3</c:v>
                </c:pt>
                <c:pt idx="18">
                  <c:v>2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B5-405E-AB99-1AA37177462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Carenza medici chirurghi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Foglio1!$D$2:$D$21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B5-405E-AB99-1AA371774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3294656"/>
        <c:axId val="2103292160"/>
      </c:barChart>
      <c:catAx>
        <c:axId val="210329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03292160"/>
        <c:crosses val="autoZero"/>
        <c:auto val="1"/>
        <c:lblAlgn val="ctr"/>
        <c:lblOffset val="100"/>
        <c:noMultiLvlLbl val="0"/>
      </c:catAx>
      <c:valAx>
        <c:axId val="210329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032946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Sala dedicata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B6-4BA3-801F-F2811182D90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Sala dedicata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B6-4BA3-801F-F2811182D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7351888"/>
        <c:axId val="2127353136"/>
      </c:barChart>
      <c:catAx>
        <c:axId val="212735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27353136"/>
        <c:crosses val="autoZero"/>
        <c:auto val="1"/>
        <c:lblAlgn val="ctr"/>
        <c:lblOffset val="100"/>
        <c:noMultiLvlLbl val="0"/>
      </c:catAx>
      <c:valAx>
        <c:axId val="212735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2735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Sala dedicata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45-4FC3-851C-3551CCBA93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D45-4FC3-851C-3551CCBA9312}"/>
              </c:ext>
            </c:extLst>
          </c:dPt>
          <c:dLbls>
            <c:dLbl>
              <c:idx val="0"/>
              <c:layout>
                <c:manualLayout>
                  <c:x val="4.1458775601377285E-2"/>
                  <c:y val="-0.2363148359428871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45-4FC3-851C-3551CCBA9312}"/>
                </c:ext>
              </c:extLst>
            </c:dLbl>
            <c:dLbl>
              <c:idx val="1"/>
              <c:layout>
                <c:manualLayout>
                  <c:x val="-4.5560891720327026E-2"/>
                  <c:y val="0.1788273408246087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45-4FC3-851C-3551CCBA93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105</c:v>
                </c:pt>
                <c:pt idx="1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45-4FC3-851C-3551CCBA931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748-4B00-840F-5A1A12B76F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48-4B00-840F-5A1A12B76F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48-4B00-840F-5A1A12B76F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748-4B00-840F-5A1A12B76F3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D486-4F0A-BD58-AA21B5C49BD1}"/>
              </c:ext>
            </c:extLst>
          </c:dPt>
          <c:dLbls>
            <c:dLbl>
              <c:idx val="0"/>
              <c:layout>
                <c:manualLayout>
                  <c:x val="0.11456990365287301"/>
                  <c:y val="-2.0075466312605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48-4B00-840F-5A1A12B76F31}"/>
                </c:ext>
              </c:extLst>
            </c:dLbl>
            <c:dLbl>
              <c:idx val="1"/>
              <c:layout>
                <c:manualLayout>
                  <c:x val="3.8104248977611423E-2"/>
                  <c:y val="2.21291070519264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48-4B00-840F-5A1A12B76F31}"/>
                </c:ext>
              </c:extLst>
            </c:dLbl>
            <c:dLbl>
              <c:idx val="2"/>
              <c:layout>
                <c:manualLayout>
                  <c:x val="-6.1460109516878074E-2"/>
                  <c:y val="3.26210914780467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48-4B00-840F-5A1A12B76F31}"/>
                </c:ext>
              </c:extLst>
            </c:dLbl>
            <c:dLbl>
              <c:idx val="3"/>
              <c:layout>
                <c:manualLayout>
                  <c:x val="-5.3637970472031608E-2"/>
                  <c:y val="-1.84783067800314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48-4B00-840F-5A1A12B76F31}"/>
                </c:ext>
              </c:extLst>
            </c:dLbl>
            <c:dLbl>
              <c:idx val="4"/>
              <c:layout>
                <c:manualLayout>
                  <c:x val="-1.3521262216677064E-2"/>
                  <c:y val="-1.60589563842700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486-4F0A-BD58-AA21B5C49B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Meno di 5</c:v>
                </c:pt>
                <c:pt idx="1">
                  <c:v>Tra 5 e 10</c:v>
                </c:pt>
                <c:pt idx="2">
                  <c:v>Tra 11-15</c:v>
                </c:pt>
                <c:pt idx="3">
                  <c:v>Tra 16 e 20</c:v>
                </c:pt>
                <c:pt idx="4">
                  <c:v>Più di 20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</c:v>
                </c:pt>
                <c:pt idx="1">
                  <c:v>162</c:v>
                </c:pt>
                <c:pt idx="2">
                  <c:v>89</c:v>
                </c:pt>
                <c:pt idx="3">
                  <c:v>36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48-4B00-840F-5A1A12B76F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23</c:v>
                </c:pt>
                <c:pt idx="4">
                  <c:v>4</c:v>
                </c:pt>
                <c:pt idx="5">
                  <c:v>5</c:v>
                </c:pt>
                <c:pt idx="6">
                  <c:v>10</c:v>
                </c:pt>
                <c:pt idx="7">
                  <c:v>1</c:v>
                </c:pt>
                <c:pt idx="8">
                  <c:v>12</c:v>
                </c:pt>
                <c:pt idx="9">
                  <c:v>3</c:v>
                </c:pt>
                <c:pt idx="10">
                  <c:v>0</c:v>
                </c:pt>
                <c:pt idx="11">
                  <c:v>8</c:v>
                </c:pt>
                <c:pt idx="12">
                  <c:v>2</c:v>
                </c:pt>
                <c:pt idx="13">
                  <c:v>7</c:v>
                </c:pt>
                <c:pt idx="14">
                  <c:v>14</c:v>
                </c:pt>
                <c:pt idx="15">
                  <c:v>8</c:v>
                </c:pt>
                <c:pt idx="16">
                  <c:v>0</c:v>
                </c:pt>
                <c:pt idx="17">
                  <c:v>2</c:v>
                </c:pt>
                <c:pt idx="18">
                  <c:v>0</c:v>
                </c:pt>
                <c:pt idx="1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95-414F-BA8E-EC4691CFF84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Foglio1!$C$2:$C$21</c:f>
              <c:numCache>
                <c:formatCode>General</c:formatCode>
                <c:ptCount val="20"/>
                <c:pt idx="0">
                  <c:v>5</c:v>
                </c:pt>
                <c:pt idx="1">
                  <c:v>3</c:v>
                </c:pt>
                <c:pt idx="2">
                  <c:v>0</c:v>
                </c:pt>
                <c:pt idx="3">
                  <c:v>26</c:v>
                </c:pt>
                <c:pt idx="4">
                  <c:v>12</c:v>
                </c:pt>
                <c:pt idx="5">
                  <c:v>5</c:v>
                </c:pt>
                <c:pt idx="6">
                  <c:v>30</c:v>
                </c:pt>
                <c:pt idx="7">
                  <c:v>7</c:v>
                </c:pt>
                <c:pt idx="8">
                  <c:v>36</c:v>
                </c:pt>
                <c:pt idx="9">
                  <c:v>3</c:v>
                </c:pt>
                <c:pt idx="10">
                  <c:v>1</c:v>
                </c:pt>
                <c:pt idx="11">
                  <c:v>16</c:v>
                </c:pt>
                <c:pt idx="12">
                  <c:v>11</c:v>
                </c:pt>
                <c:pt idx="13">
                  <c:v>12</c:v>
                </c:pt>
                <c:pt idx="14">
                  <c:v>18</c:v>
                </c:pt>
                <c:pt idx="15">
                  <c:v>23</c:v>
                </c:pt>
                <c:pt idx="16">
                  <c:v>2</c:v>
                </c:pt>
                <c:pt idx="17">
                  <c:v>6</c:v>
                </c:pt>
                <c:pt idx="18">
                  <c:v>2</c:v>
                </c:pt>
                <c:pt idx="1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95-414F-BA8E-EC4691CFF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4858816"/>
        <c:axId val="1984857984"/>
      </c:barChart>
      <c:catAx>
        <c:axId val="198485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84857984"/>
        <c:crosses val="autoZero"/>
        <c:auto val="1"/>
        <c:lblAlgn val="ctr"/>
        <c:lblOffset val="100"/>
        <c:noMultiLvlLbl val="0"/>
      </c:catAx>
      <c:valAx>
        <c:axId val="198485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848588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it-I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zero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pazienti operati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B6-4BA3-801F-F2811182D90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&gt;10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pazienti operati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B6-4BA3-801F-F2811182D90C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da 1 a 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pazienti operati</c:v>
                </c:pt>
              </c:strCache>
            </c:strRef>
          </c:cat>
          <c:val>
            <c:numRef>
              <c:f>Foglio1!$D$2</c:f>
              <c:numCache>
                <c:formatCode>General</c:formatCode>
                <c:ptCount val="1"/>
                <c:pt idx="0">
                  <c:v>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21-4A48-B984-D91A48F6E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7351888"/>
        <c:axId val="2127353136"/>
      </c:barChart>
      <c:catAx>
        <c:axId val="212735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27353136"/>
        <c:crosses val="autoZero"/>
        <c:auto val="1"/>
        <c:lblAlgn val="ctr"/>
        <c:lblOffset val="100"/>
        <c:noMultiLvlLbl val="0"/>
      </c:catAx>
      <c:valAx>
        <c:axId val="212735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2735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/>
              <a:t>Pazienti</a:t>
            </a:r>
            <a:r>
              <a:rPr lang="en-US" sz="1600" dirty="0"/>
              <a:t> </a:t>
            </a:r>
            <a:r>
              <a:rPr lang="en-US" sz="1600" dirty="0" err="1"/>
              <a:t>Operati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pazienti operati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18C-456A-993B-BDBA159B85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18C-456A-993B-BDBA159B85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18C-456A-993B-BDBA159B8530}"/>
              </c:ext>
            </c:extLst>
          </c:dPt>
          <c:dLbls>
            <c:dLbl>
              <c:idx val="0"/>
              <c:layout>
                <c:manualLayout>
                  <c:x val="-8.1081148409827969E-3"/>
                  <c:y val="-8.20453262524920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8C-456A-993B-BDBA159B8530}"/>
                </c:ext>
              </c:extLst>
            </c:dLbl>
            <c:dLbl>
              <c:idx val="1"/>
              <c:layout>
                <c:manualLayout>
                  <c:x val="2.0078986494986739E-2"/>
                  <c:y val="3.2316286674022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8C-456A-993B-BDBA159B8530}"/>
                </c:ext>
              </c:extLst>
            </c:dLbl>
            <c:dLbl>
              <c:idx val="2"/>
              <c:layout>
                <c:manualLayout>
                  <c:x val="-4.4613419151152599E-2"/>
                  <c:y val="-0.3523537146277697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8C-456A-993B-BDBA159B85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Zero</c:v>
                </c:pt>
                <c:pt idx="1">
                  <c:v>&gt;10</c:v>
                </c:pt>
                <c:pt idx="2">
                  <c:v>da 1 a 10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113</c:v>
                </c:pt>
                <c:pt idx="1">
                  <c:v>32</c:v>
                </c:pt>
                <c:pt idx="2">
                  <c:v>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8C-456A-993B-BDBA159B853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Nessuna Ripresa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Attività CHIRURGICA in elezione</c:v>
                </c:pt>
                <c:pt idx="1">
                  <c:v>chirurgica ONCOLOGICA in elezione </c:v>
                </c:pt>
                <c:pt idx="2">
                  <c:v>attività chirurgica per PATOLOGIA BENIGNA</c:v>
                </c:pt>
                <c:pt idx="3">
                  <c:v>attività chirurgica in URGENZA</c:v>
                </c:pt>
                <c:pt idx="4">
                  <c:v>attività DIAGNOSTICA oncologica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133</c:v>
                </c:pt>
                <c:pt idx="3">
                  <c:v>41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43-4DB1-AA20-DAF717142B6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Ripresa inferiore al 50%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Attività CHIRURGICA in elezione</c:v>
                </c:pt>
                <c:pt idx="1">
                  <c:v>chirurgica ONCOLOGICA in elezione </c:v>
                </c:pt>
                <c:pt idx="2">
                  <c:v>attività chirurgica per PATOLOGIA BENIGNA</c:v>
                </c:pt>
                <c:pt idx="3">
                  <c:v>attività chirurgica in URGENZA</c:v>
                </c:pt>
                <c:pt idx="4">
                  <c:v>attività DIAGNOSTICA oncologica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255</c:v>
                </c:pt>
                <c:pt idx="1">
                  <c:v>131</c:v>
                </c:pt>
                <c:pt idx="2">
                  <c:v>161</c:v>
                </c:pt>
                <c:pt idx="3">
                  <c:v>83</c:v>
                </c:pt>
                <c:pt idx="4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43-4DB1-AA20-DAF717142B6A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Ripresa tra il 50 e il 90%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Attività CHIRURGICA in elezione</c:v>
                </c:pt>
                <c:pt idx="1">
                  <c:v>chirurgica ONCOLOGICA in elezione </c:v>
                </c:pt>
                <c:pt idx="2">
                  <c:v>attività chirurgica per PATOLOGIA BENIGNA</c:v>
                </c:pt>
                <c:pt idx="3">
                  <c:v>attività chirurgica in URGENZA</c:v>
                </c:pt>
                <c:pt idx="4">
                  <c:v>attività DIAGNOSTICA oncologica</c:v>
                </c:pt>
              </c:strCache>
            </c:strRef>
          </c:cat>
          <c:val>
            <c:numRef>
              <c:f>Foglio1!$D$2:$D$6</c:f>
              <c:numCache>
                <c:formatCode>General</c:formatCode>
                <c:ptCount val="5"/>
                <c:pt idx="0">
                  <c:v>64</c:v>
                </c:pt>
                <c:pt idx="1">
                  <c:v>97</c:v>
                </c:pt>
                <c:pt idx="2">
                  <c:v>27</c:v>
                </c:pt>
                <c:pt idx="3">
                  <c:v>78</c:v>
                </c:pt>
                <c:pt idx="4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43-4DB1-AA20-DAF717142B6A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Ripresa al 100%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Attività CHIRURGICA in elezione</c:v>
                </c:pt>
                <c:pt idx="1">
                  <c:v>chirurgica ONCOLOGICA in elezione </c:v>
                </c:pt>
                <c:pt idx="2">
                  <c:v>attività chirurgica per PATOLOGIA BENIGNA</c:v>
                </c:pt>
                <c:pt idx="3">
                  <c:v>attività chirurgica in URGENZA</c:v>
                </c:pt>
                <c:pt idx="4">
                  <c:v>attività DIAGNOSTICA oncologica</c:v>
                </c:pt>
              </c:strCache>
            </c:strRef>
          </c:cat>
          <c:val>
            <c:numRef>
              <c:f>Foglio1!$E$2:$E$6</c:f>
              <c:numCache>
                <c:formatCode>General</c:formatCode>
                <c:ptCount val="5"/>
                <c:pt idx="0">
                  <c:v>14</c:v>
                </c:pt>
                <c:pt idx="1">
                  <c:v>105</c:v>
                </c:pt>
                <c:pt idx="2">
                  <c:v>12</c:v>
                </c:pt>
                <c:pt idx="3">
                  <c:v>131</c:v>
                </c:pt>
                <c:pt idx="4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43-4DB1-AA20-DAF717142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181072"/>
        <c:axId val="2108178576"/>
      </c:barChart>
      <c:catAx>
        <c:axId val="210818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08178576"/>
        <c:crosses val="autoZero"/>
        <c:auto val="1"/>
        <c:lblAlgn val="ctr"/>
        <c:lblOffset val="100"/>
        <c:noMultiLvlLbl val="0"/>
      </c:catAx>
      <c:valAx>
        <c:axId val="210817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081810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Ripresa inferiore al 50%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Foglio1!$B$2:$B$21</c:f>
              <c:numCache>
                <c:formatCode>General</c:formatCode>
                <c:ptCount val="20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40</c:v>
                </c:pt>
                <c:pt idx="4">
                  <c:v>8</c:v>
                </c:pt>
                <c:pt idx="5">
                  <c:v>0</c:v>
                </c:pt>
                <c:pt idx="6">
                  <c:v>28</c:v>
                </c:pt>
                <c:pt idx="7">
                  <c:v>8</c:v>
                </c:pt>
                <c:pt idx="8">
                  <c:v>45</c:v>
                </c:pt>
                <c:pt idx="9">
                  <c:v>2</c:v>
                </c:pt>
                <c:pt idx="10">
                  <c:v>0</c:v>
                </c:pt>
                <c:pt idx="11">
                  <c:v>23</c:v>
                </c:pt>
                <c:pt idx="12">
                  <c:v>12</c:v>
                </c:pt>
                <c:pt idx="13">
                  <c:v>13</c:v>
                </c:pt>
                <c:pt idx="14">
                  <c:v>20</c:v>
                </c:pt>
                <c:pt idx="15">
                  <c:v>20</c:v>
                </c:pt>
                <c:pt idx="16">
                  <c:v>1</c:v>
                </c:pt>
                <c:pt idx="17">
                  <c:v>8</c:v>
                </c:pt>
                <c:pt idx="18">
                  <c:v>2</c:v>
                </c:pt>
                <c:pt idx="1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64-4863-8951-44B83C25FB2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Ripresa tra il 50 e il 90%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Foglio1!$C$2:$C$21</c:f>
              <c:numCache>
                <c:formatCode>General</c:formatCode>
                <c:ptCount val="20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7</c:v>
                </c:pt>
                <c:pt idx="4">
                  <c:v>6</c:v>
                </c:pt>
                <c:pt idx="5">
                  <c:v>3</c:v>
                </c:pt>
                <c:pt idx="6">
                  <c:v>10</c:v>
                </c:pt>
                <c:pt idx="7">
                  <c:v>0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4</c:v>
                </c:pt>
                <c:pt idx="14">
                  <c:v>10</c:v>
                </c:pt>
                <c:pt idx="15">
                  <c:v>9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64-4863-8951-44B83C25FB2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Ripresa al 100%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Foglio1!$D$2:$D$21</c:f>
              <c:numCache>
                <c:formatCode>General</c:formatCode>
                <c:ptCount val="2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  <c:pt idx="5">
                  <c:v>7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64-4863-8951-44B83C25F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6270672"/>
        <c:axId val="2116271088"/>
      </c:barChart>
      <c:catAx>
        <c:axId val="211627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16271088"/>
        <c:crosses val="autoZero"/>
        <c:auto val="1"/>
        <c:lblAlgn val="ctr"/>
        <c:lblOffset val="100"/>
        <c:noMultiLvlLbl val="0"/>
      </c:catAx>
      <c:valAx>
        <c:axId val="211627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162706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Ripresa inferiore al 50%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Foglio1!$B$2:$B$21</c:f>
              <c:numCache>
                <c:formatCode>General</c:formatCode>
                <c:ptCount val="20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20</c:v>
                </c:pt>
                <c:pt idx="4">
                  <c:v>2</c:v>
                </c:pt>
                <c:pt idx="5">
                  <c:v>3</c:v>
                </c:pt>
                <c:pt idx="6">
                  <c:v>17</c:v>
                </c:pt>
                <c:pt idx="7">
                  <c:v>3</c:v>
                </c:pt>
                <c:pt idx="8">
                  <c:v>31</c:v>
                </c:pt>
                <c:pt idx="9">
                  <c:v>0</c:v>
                </c:pt>
                <c:pt idx="10">
                  <c:v>1</c:v>
                </c:pt>
                <c:pt idx="11">
                  <c:v>5</c:v>
                </c:pt>
                <c:pt idx="12">
                  <c:v>8</c:v>
                </c:pt>
                <c:pt idx="13">
                  <c:v>8</c:v>
                </c:pt>
                <c:pt idx="14">
                  <c:v>9</c:v>
                </c:pt>
                <c:pt idx="15">
                  <c:v>9</c:v>
                </c:pt>
                <c:pt idx="16">
                  <c:v>0</c:v>
                </c:pt>
                <c:pt idx="17">
                  <c:v>3</c:v>
                </c:pt>
                <c:pt idx="18">
                  <c:v>0</c:v>
                </c:pt>
                <c:pt idx="1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F6-45B5-9F6C-9A224BA92D1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Ripresa tra il 50 e il 90%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Foglio1!$C$2:$C$21</c:f>
              <c:numCache>
                <c:formatCode>General</c:formatCode>
                <c:ptCount val="20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14</c:v>
                </c:pt>
                <c:pt idx="4">
                  <c:v>4</c:v>
                </c:pt>
                <c:pt idx="5">
                  <c:v>3</c:v>
                </c:pt>
                <c:pt idx="6">
                  <c:v>11</c:v>
                </c:pt>
                <c:pt idx="7">
                  <c:v>2</c:v>
                </c:pt>
                <c:pt idx="8">
                  <c:v>12</c:v>
                </c:pt>
                <c:pt idx="9">
                  <c:v>2</c:v>
                </c:pt>
                <c:pt idx="10">
                  <c:v>0</c:v>
                </c:pt>
                <c:pt idx="11">
                  <c:v>9</c:v>
                </c:pt>
                <c:pt idx="12">
                  <c:v>2</c:v>
                </c:pt>
                <c:pt idx="13">
                  <c:v>8</c:v>
                </c:pt>
                <c:pt idx="14">
                  <c:v>11</c:v>
                </c:pt>
                <c:pt idx="15">
                  <c:v>10</c:v>
                </c:pt>
                <c:pt idx="16">
                  <c:v>0</c:v>
                </c:pt>
                <c:pt idx="17">
                  <c:v>4</c:v>
                </c:pt>
                <c:pt idx="18">
                  <c:v>1</c:v>
                </c:pt>
                <c:pt idx="1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F6-45B5-9F6C-9A224BA92D1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Ripresa al 100%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Foglio1!$D$2:$D$21</c:f>
              <c:numCache>
                <c:formatCode>General</c:formatCode>
                <c:ptCount val="20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15</c:v>
                </c:pt>
                <c:pt idx="4">
                  <c:v>10</c:v>
                </c:pt>
                <c:pt idx="5">
                  <c:v>4</c:v>
                </c:pt>
                <c:pt idx="6">
                  <c:v>12</c:v>
                </c:pt>
                <c:pt idx="7">
                  <c:v>3</c:v>
                </c:pt>
                <c:pt idx="8">
                  <c:v>5</c:v>
                </c:pt>
                <c:pt idx="9">
                  <c:v>4</c:v>
                </c:pt>
                <c:pt idx="10">
                  <c:v>0</c:v>
                </c:pt>
                <c:pt idx="11">
                  <c:v>10</c:v>
                </c:pt>
                <c:pt idx="12">
                  <c:v>3</c:v>
                </c:pt>
                <c:pt idx="13">
                  <c:v>3</c:v>
                </c:pt>
                <c:pt idx="14">
                  <c:v>12</c:v>
                </c:pt>
                <c:pt idx="15">
                  <c:v>12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F6-45B5-9F6C-9A224BA92D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1756512"/>
        <c:axId val="2101755264"/>
      </c:barChart>
      <c:catAx>
        <c:axId val="210175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01755264"/>
        <c:crosses val="autoZero"/>
        <c:auto val="1"/>
        <c:lblAlgn val="ctr"/>
        <c:lblOffset val="100"/>
        <c:noMultiLvlLbl val="0"/>
      </c:catAx>
      <c:valAx>
        <c:axId val="210175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017565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69-4ADB-A11E-019C8C113BF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69-4ADB-A11E-019C8C113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6881648"/>
        <c:axId val="2106881232"/>
      </c:barChart>
      <c:catAx>
        <c:axId val="2106881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06881232"/>
        <c:crosses val="autoZero"/>
        <c:auto val="1"/>
        <c:lblAlgn val="ctr"/>
        <c:lblOffset val="100"/>
        <c:noMultiLvlLbl val="0"/>
      </c:catAx>
      <c:valAx>
        <c:axId val="210688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0688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NO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D7-4E04-8AD9-2A96C18D7E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0D7-4E04-8AD9-2A96C18D7EB5}"/>
              </c:ext>
            </c:extLst>
          </c:dPt>
          <c:dLbls>
            <c:dLbl>
              <c:idx val="0"/>
              <c:layout>
                <c:manualLayout>
                  <c:x val="2.0353340263627728E-2"/>
                  <c:y val="-0.1718942543275310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D7-4E04-8AD9-2A96C18D7EB5}"/>
                </c:ext>
              </c:extLst>
            </c:dLbl>
            <c:dLbl>
              <c:idx val="1"/>
              <c:layout>
                <c:manualLayout>
                  <c:x val="1.3082292427417195E-3"/>
                  <c:y val="0.1979618701628441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D7-4E04-8AD9-2A96C18D7E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147</c:v>
                </c:pt>
                <c:pt idx="1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D7-4E04-8AD9-2A96C18D7EB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Nessuna Ripresa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Foglio1!$B$2:$B$21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27</c:v>
                </c:pt>
                <c:pt idx="4">
                  <c:v>2</c:v>
                </c:pt>
                <c:pt idx="5">
                  <c:v>2</c:v>
                </c:pt>
                <c:pt idx="6">
                  <c:v>13</c:v>
                </c:pt>
                <c:pt idx="7">
                  <c:v>2</c:v>
                </c:pt>
                <c:pt idx="8">
                  <c:v>30</c:v>
                </c:pt>
                <c:pt idx="9">
                  <c:v>0</c:v>
                </c:pt>
                <c:pt idx="10">
                  <c:v>0</c:v>
                </c:pt>
                <c:pt idx="11">
                  <c:v>11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9</c:v>
                </c:pt>
                <c:pt idx="16">
                  <c:v>0</c:v>
                </c:pt>
                <c:pt idx="17">
                  <c:v>5</c:v>
                </c:pt>
                <c:pt idx="18">
                  <c:v>2</c:v>
                </c:pt>
                <c:pt idx="1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AE-4115-A80F-97907138B73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Ripresa inferiore al 50%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Foglio1!$C$2:$C$21</c:f>
              <c:numCache>
                <c:formatCode>General</c:formatCode>
                <c:ptCount val="20"/>
                <c:pt idx="0">
                  <c:v>3</c:v>
                </c:pt>
                <c:pt idx="1">
                  <c:v>3</c:v>
                </c:pt>
                <c:pt idx="2">
                  <c:v>0</c:v>
                </c:pt>
                <c:pt idx="3">
                  <c:v>17</c:v>
                </c:pt>
                <c:pt idx="4">
                  <c:v>11</c:v>
                </c:pt>
                <c:pt idx="5">
                  <c:v>7</c:v>
                </c:pt>
                <c:pt idx="6">
                  <c:v>21</c:v>
                </c:pt>
                <c:pt idx="7">
                  <c:v>5</c:v>
                </c:pt>
                <c:pt idx="8">
                  <c:v>17</c:v>
                </c:pt>
                <c:pt idx="9">
                  <c:v>4</c:v>
                </c:pt>
                <c:pt idx="10">
                  <c:v>1</c:v>
                </c:pt>
                <c:pt idx="11">
                  <c:v>13</c:v>
                </c:pt>
                <c:pt idx="12">
                  <c:v>5</c:v>
                </c:pt>
                <c:pt idx="13">
                  <c:v>8</c:v>
                </c:pt>
                <c:pt idx="14">
                  <c:v>17</c:v>
                </c:pt>
                <c:pt idx="15">
                  <c:v>17</c:v>
                </c:pt>
                <c:pt idx="16">
                  <c:v>2</c:v>
                </c:pt>
                <c:pt idx="17">
                  <c:v>3</c:v>
                </c:pt>
                <c:pt idx="18">
                  <c:v>0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AE-4115-A80F-97907138B73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Ripresa tra il 50 e il 90%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Foglio1!$D$2:$D$21</c:f>
              <c:numCache>
                <c:formatCode>General</c:formatCode>
                <c:ptCount val="20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  <c:pt idx="6">
                  <c:v>5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4</c:v>
                </c:pt>
                <c:pt idx="15">
                  <c:v>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AE-4115-A80F-97907138B736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Ripresa al 100%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Foglio1!$A$2:$A$21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Foglio1!$E$2:$E$21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3</c:v>
                </c:pt>
                <c:pt idx="15">
                  <c:v>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AE-4115-A80F-97907138B7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9261216"/>
        <c:axId val="1979262464"/>
      </c:barChart>
      <c:catAx>
        <c:axId val="19792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79262464"/>
        <c:crosses val="autoZero"/>
        <c:auto val="1"/>
        <c:lblAlgn val="ctr"/>
        <c:lblOffset val="100"/>
        <c:noMultiLvlLbl val="0"/>
      </c:catAx>
      <c:valAx>
        <c:axId val="197926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792612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it-IT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Nessuna Ripresa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Foglio1!$B$2:$B$21</c:f>
              <c:numCache>
                <c:formatCode>General</c:formatCode>
                <c:ptCount val="20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6</c:v>
                </c:pt>
                <c:pt idx="4">
                  <c:v>2</c:v>
                </c:pt>
                <c:pt idx="5">
                  <c:v>1</c:v>
                </c:pt>
                <c:pt idx="6">
                  <c:v>5</c:v>
                </c:pt>
                <c:pt idx="7">
                  <c:v>0</c:v>
                </c:pt>
                <c:pt idx="8">
                  <c:v>5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5</c:v>
                </c:pt>
                <c:pt idx="13">
                  <c:v>1</c:v>
                </c:pt>
                <c:pt idx="14">
                  <c:v>6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0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CC-4753-BD48-6C8B2A26E29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Ripresa inferiore al 50%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Foglio1!$C$2:$C$21</c:f>
              <c:numCache>
                <c:formatCode>General</c:formatCode>
                <c:ptCount val="20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19</c:v>
                </c:pt>
                <c:pt idx="4">
                  <c:v>1</c:v>
                </c:pt>
                <c:pt idx="5">
                  <c:v>0</c:v>
                </c:pt>
                <c:pt idx="6">
                  <c:v>13</c:v>
                </c:pt>
                <c:pt idx="7">
                  <c:v>1</c:v>
                </c:pt>
                <c:pt idx="8">
                  <c:v>18</c:v>
                </c:pt>
                <c:pt idx="9">
                  <c:v>0</c:v>
                </c:pt>
                <c:pt idx="10">
                  <c:v>0</c:v>
                </c:pt>
                <c:pt idx="11">
                  <c:v>5</c:v>
                </c:pt>
                <c:pt idx="12">
                  <c:v>1</c:v>
                </c:pt>
                <c:pt idx="13">
                  <c:v>5</c:v>
                </c:pt>
                <c:pt idx="14">
                  <c:v>5</c:v>
                </c:pt>
                <c:pt idx="15">
                  <c:v>8</c:v>
                </c:pt>
                <c:pt idx="16">
                  <c:v>0</c:v>
                </c:pt>
                <c:pt idx="17">
                  <c:v>2</c:v>
                </c:pt>
                <c:pt idx="18">
                  <c:v>0</c:v>
                </c:pt>
                <c:pt idx="1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CC-4753-BD48-6C8B2A26E29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Ripresa tra il 50 e il 90%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Foglio1!$D$2:$D$21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12</c:v>
                </c:pt>
                <c:pt idx="4">
                  <c:v>6</c:v>
                </c:pt>
                <c:pt idx="5">
                  <c:v>3</c:v>
                </c:pt>
                <c:pt idx="6">
                  <c:v>7</c:v>
                </c:pt>
                <c:pt idx="7">
                  <c:v>2</c:v>
                </c:pt>
                <c:pt idx="8">
                  <c:v>10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13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CC-4753-BD48-6C8B2A26E297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Ripresa al 100%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Foglio1!$A$2:$A$21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Foglio1!$E$2:$E$21</c:f>
              <c:numCache>
                <c:formatCode>General</c:formatCode>
                <c:ptCount val="20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12</c:v>
                </c:pt>
                <c:pt idx="4">
                  <c:v>7</c:v>
                </c:pt>
                <c:pt idx="5">
                  <c:v>6</c:v>
                </c:pt>
                <c:pt idx="6">
                  <c:v>15</c:v>
                </c:pt>
                <c:pt idx="7">
                  <c:v>5</c:v>
                </c:pt>
                <c:pt idx="8">
                  <c:v>15</c:v>
                </c:pt>
                <c:pt idx="9">
                  <c:v>4</c:v>
                </c:pt>
                <c:pt idx="10">
                  <c:v>0</c:v>
                </c:pt>
                <c:pt idx="11">
                  <c:v>15</c:v>
                </c:pt>
                <c:pt idx="12">
                  <c:v>4</c:v>
                </c:pt>
                <c:pt idx="13">
                  <c:v>9</c:v>
                </c:pt>
                <c:pt idx="14">
                  <c:v>16</c:v>
                </c:pt>
                <c:pt idx="15">
                  <c:v>10</c:v>
                </c:pt>
                <c:pt idx="16">
                  <c:v>2</c:v>
                </c:pt>
                <c:pt idx="17">
                  <c:v>3</c:v>
                </c:pt>
                <c:pt idx="18">
                  <c:v>1</c:v>
                </c:pt>
                <c:pt idx="1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CC-4753-BD48-6C8B2A26E2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9294992"/>
        <c:axId val="1929294160"/>
      </c:barChart>
      <c:catAx>
        <c:axId val="192929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29294160"/>
        <c:crosses val="autoZero"/>
        <c:auto val="1"/>
        <c:lblAlgn val="ctr"/>
        <c:lblOffset val="100"/>
        <c:noMultiLvlLbl val="0"/>
      </c:catAx>
      <c:valAx>
        <c:axId val="192929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292949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&lt;5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&lt;5 Conteggio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61-4FD9-93C8-73C792509D1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05-ott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&lt;5 Conteggio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61-4FD9-93C8-73C792509D1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nov-15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&lt;5 Conteggio</c:v>
                </c:pt>
              </c:strCache>
            </c:strRef>
          </c:cat>
          <c:val>
            <c:numRef>
              <c:f>Foglio1!$D$2</c:f>
              <c:numCache>
                <c:formatCode>General</c:formatCode>
                <c:ptCount val="1"/>
                <c:pt idx="0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61-4FD9-93C8-73C792509D10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16-20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&lt;5 Conteggio</c:v>
                </c:pt>
              </c:strCache>
            </c:strRef>
          </c:cat>
          <c:val>
            <c:numRef>
              <c:f>Foglio1!$E$2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61-4FD9-93C8-73C792509D10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&gt;20 Conteggio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&lt;5 Conteggio</c:v>
                </c:pt>
              </c:strCache>
            </c:strRef>
          </c:cat>
          <c:val>
            <c:numRef>
              <c:f>Foglio1!$F$2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61-4FD9-93C8-73C792509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1670623"/>
        <c:axId val="991672287"/>
      </c:barChart>
      <c:catAx>
        <c:axId val="991670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91672287"/>
        <c:crosses val="autoZero"/>
        <c:auto val="1"/>
        <c:lblAlgn val="ctr"/>
        <c:lblOffset val="100"/>
        <c:noMultiLvlLbl val="0"/>
      </c:catAx>
      <c:valAx>
        <c:axId val="991672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91670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Nessuna Ripresa2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Foglio1!$B$2:$B$21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9</c:v>
                </c:pt>
                <c:pt idx="4">
                  <c:v>0</c:v>
                </c:pt>
                <c:pt idx="5">
                  <c:v>0</c:v>
                </c:pt>
                <c:pt idx="6">
                  <c:v>6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4</c:v>
                </c:pt>
                <c:pt idx="13">
                  <c:v>1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F2-480F-B914-1215B8843C3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Ripresa inferiore al 50%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Foglio1!$C$2:$C$21</c:f>
              <c:numCache>
                <c:formatCode>General</c:formatCode>
                <c:ptCount val="20"/>
                <c:pt idx="0">
                  <c:v>4</c:v>
                </c:pt>
                <c:pt idx="1">
                  <c:v>2</c:v>
                </c:pt>
                <c:pt idx="2">
                  <c:v>0</c:v>
                </c:pt>
                <c:pt idx="3">
                  <c:v>12</c:v>
                </c:pt>
                <c:pt idx="4">
                  <c:v>0</c:v>
                </c:pt>
                <c:pt idx="5">
                  <c:v>1</c:v>
                </c:pt>
                <c:pt idx="6">
                  <c:v>11</c:v>
                </c:pt>
                <c:pt idx="7">
                  <c:v>2</c:v>
                </c:pt>
                <c:pt idx="8">
                  <c:v>16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4</c:v>
                </c:pt>
                <c:pt idx="13">
                  <c:v>6</c:v>
                </c:pt>
                <c:pt idx="14">
                  <c:v>10</c:v>
                </c:pt>
                <c:pt idx="15">
                  <c:v>9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F2-480F-B914-1215B8843C3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Ripresa tra il 50 e il 90%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Foglio1!$D$2:$D$21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13</c:v>
                </c:pt>
                <c:pt idx="4">
                  <c:v>7</c:v>
                </c:pt>
                <c:pt idx="5">
                  <c:v>4</c:v>
                </c:pt>
                <c:pt idx="6">
                  <c:v>12</c:v>
                </c:pt>
                <c:pt idx="7">
                  <c:v>4</c:v>
                </c:pt>
                <c:pt idx="8">
                  <c:v>20</c:v>
                </c:pt>
                <c:pt idx="9">
                  <c:v>5</c:v>
                </c:pt>
                <c:pt idx="10">
                  <c:v>1</c:v>
                </c:pt>
                <c:pt idx="11">
                  <c:v>14</c:v>
                </c:pt>
                <c:pt idx="12">
                  <c:v>4</c:v>
                </c:pt>
                <c:pt idx="13">
                  <c:v>8</c:v>
                </c:pt>
                <c:pt idx="14">
                  <c:v>10</c:v>
                </c:pt>
                <c:pt idx="15">
                  <c:v>10</c:v>
                </c:pt>
                <c:pt idx="16">
                  <c:v>2</c:v>
                </c:pt>
                <c:pt idx="17">
                  <c:v>7</c:v>
                </c:pt>
                <c:pt idx="18">
                  <c:v>0</c:v>
                </c:pt>
                <c:pt idx="1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F2-480F-B914-1215B8843C35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Ripresa al 100%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Foglio1!$A$2:$A$21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Foglio1!$E$2:$E$21</c:f>
              <c:numCache>
                <c:formatCode>General</c:formatCode>
                <c:ptCount val="2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15</c:v>
                </c:pt>
                <c:pt idx="4">
                  <c:v>9</c:v>
                </c:pt>
                <c:pt idx="5">
                  <c:v>5</c:v>
                </c:pt>
                <c:pt idx="6">
                  <c:v>11</c:v>
                </c:pt>
                <c:pt idx="7">
                  <c:v>2</c:v>
                </c:pt>
                <c:pt idx="8">
                  <c:v>11</c:v>
                </c:pt>
                <c:pt idx="9">
                  <c:v>1</c:v>
                </c:pt>
                <c:pt idx="10">
                  <c:v>0</c:v>
                </c:pt>
                <c:pt idx="11">
                  <c:v>7</c:v>
                </c:pt>
                <c:pt idx="12">
                  <c:v>1</c:v>
                </c:pt>
                <c:pt idx="13">
                  <c:v>4</c:v>
                </c:pt>
                <c:pt idx="14">
                  <c:v>10</c:v>
                </c:pt>
                <c:pt idx="15">
                  <c:v>12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F2-480F-B914-1215B8843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6272336"/>
        <c:axId val="2116270256"/>
      </c:barChart>
      <c:catAx>
        <c:axId val="211627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16270256"/>
        <c:crosses val="autoZero"/>
        <c:auto val="1"/>
        <c:lblAlgn val="ctr"/>
        <c:lblOffset val="100"/>
        <c:noMultiLvlLbl val="0"/>
      </c:catAx>
      <c:valAx>
        <c:axId val="211627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162723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Assenti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748-4B00-840F-5A1A12B76F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48-4B00-840F-5A1A12B76F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48-4B00-840F-5A1A12B76F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748-4B00-840F-5A1A12B76F3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D486-4F0A-BD58-AA21B5C49BD1}"/>
              </c:ext>
            </c:extLst>
          </c:dPt>
          <c:dLbls>
            <c:dLbl>
              <c:idx val="0"/>
              <c:layout>
                <c:manualLayout>
                  <c:x val="0.11456990365287301"/>
                  <c:y val="-2.0075466312605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48-4B00-840F-5A1A12B76F31}"/>
                </c:ext>
              </c:extLst>
            </c:dLbl>
            <c:dLbl>
              <c:idx val="1"/>
              <c:layout>
                <c:manualLayout>
                  <c:x val="9.4946974422956947E-3"/>
                  <c:y val="-0.1078106295584174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48-4B00-840F-5A1A12B76F31}"/>
                </c:ext>
              </c:extLst>
            </c:dLbl>
            <c:dLbl>
              <c:idx val="2"/>
              <c:layout>
                <c:manualLayout>
                  <c:x val="-6.1460109516878074E-2"/>
                  <c:y val="3.26210914780467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48-4B00-840F-5A1A12B76F31}"/>
                </c:ext>
              </c:extLst>
            </c:dLbl>
            <c:dLbl>
              <c:idx val="3"/>
              <c:layout>
                <c:manualLayout>
                  <c:x val="-5.3637970472031608E-2"/>
                  <c:y val="-1.84783067800314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48-4B00-840F-5A1A12B76F31}"/>
                </c:ext>
              </c:extLst>
            </c:dLbl>
            <c:dLbl>
              <c:idx val="4"/>
              <c:layout>
                <c:manualLayout>
                  <c:x val="-1.3521262216677064E-2"/>
                  <c:y val="-1.60589563842700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486-4F0A-BD58-AA21B5C49B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Sheet1!$B$2:$B$3</c:f>
              <c:numCache>
                <c:formatCode>"€"\ #,##0</c:formatCode>
                <c:ptCount val="2"/>
                <c:pt idx="0" formatCode="General">
                  <c:v>223</c:v>
                </c:pt>
                <c:pt idx="1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48-4B00-840F-5A1A12B76F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Medici Assenti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61-4FD9-93C8-73C792509D1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Medici Assenti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61-4FD9-93C8-73C792509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1670623"/>
        <c:axId val="991672287"/>
      </c:barChart>
      <c:catAx>
        <c:axId val="991670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91672287"/>
        <c:crosses val="autoZero"/>
        <c:auto val="1"/>
        <c:lblAlgn val="ctr"/>
        <c:lblOffset val="100"/>
        <c:noMultiLvlLbl val="0"/>
      </c:catAx>
      <c:valAx>
        <c:axId val="991672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9167062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Foglio1!$B$2:$B$21</c:f>
              <c:numCache>
                <c:formatCode>General</c:formatCode>
                <c:ptCount val="20"/>
                <c:pt idx="0">
                  <c:v>5</c:v>
                </c:pt>
                <c:pt idx="1">
                  <c:v>3</c:v>
                </c:pt>
                <c:pt idx="2">
                  <c:v>1</c:v>
                </c:pt>
                <c:pt idx="3">
                  <c:v>34</c:v>
                </c:pt>
                <c:pt idx="4">
                  <c:v>12</c:v>
                </c:pt>
                <c:pt idx="5">
                  <c:v>6</c:v>
                </c:pt>
                <c:pt idx="6">
                  <c:v>29</c:v>
                </c:pt>
                <c:pt idx="7">
                  <c:v>8</c:v>
                </c:pt>
                <c:pt idx="8">
                  <c:v>27</c:v>
                </c:pt>
                <c:pt idx="9">
                  <c:v>5</c:v>
                </c:pt>
                <c:pt idx="10">
                  <c:v>1</c:v>
                </c:pt>
                <c:pt idx="11">
                  <c:v>17</c:v>
                </c:pt>
                <c:pt idx="12">
                  <c:v>6</c:v>
                </c:pt>
                <c:pt idx="13">
                  <c:v>12</c:v>
                </c:pt>
                <c:pt idx="14">
                  <c:v>21</c:v>
                </c:pt>
                <c:pt idx="15">
                  <c:v>22</c:v>
                </c:pt>
                <c:pt idx="16">
                  <c:v>1</c:v>
                </c:pt>
                <c:pt idx="17">
                  <c:v>6</c:v>
                </c:pt>
                <c:pt idx="18">
                  <c:v>2</c:v>
                </c:pt>
                <c:pt idx="1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3B-4B17-9B85-94BD7D8A849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Foglio1!$C$2:$C$21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15</c:v>
                </c:pt>
                <c:pt idx="4">
                  <c:v>4</c:v>
                </c:pt>
                <c:pt idx="5">
                  <c:v>4</c:v>
                </c:pt>
                <c:pt idx="6">
                  <c:v>11</c:v>
                </c:pt>
                <c:pt idx="7">
                  <c:v>0</c:v>
                </c:pt>
                <c:pt idx="8">
                  <c:v>21</c:v>
                </c:pt>
                <c:pt idx="9">
                  <c:v>1</c:v>
                </c:pt>
                <c:pt idx="10">
                  <c:v>0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11</c:v>
                </c:pt>
                <c:pt idx="15">
                  <c:v>9</c:v>
                </c:pt>
                <c:pt idx="16">
                  <c:v>1</c:v>
                </c:pt>
                <c:pt idx="17">
                  <c:v>2</c:v>
                </c:pt>
                <c:pt idx="18">
                  <c:v>0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3B-4B17-9B85-94BD7D8A8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5538351"/>
        <c:axId val="765551663"/>
      </c:barChart>
      <c:catAx>
        <c:axId val="765538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65551663"/>
        <c:crosses val="autoZero"/>
        <c:auto val="1"/>
        <c:lblAlgn val="ctr"/>
        <c:lblOffset val="100"/>
        <c:noMultiLvlLbl val="0"/>
      </c:catAx>
      <c:valAx>
        <c:axId val="765551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6553835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 caso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Assenti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1C-4FB9-9FFB-E5FA275781B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tra 1 e 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Assenti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1C-4FB9-9FFB-E5FA275781BC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tra 2 e 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Assenti</c:v>
                </c:pt>
              </c:strCache>
            </c:strRef>
          </c:cat>
          <c:val>
            <c:numRef>
              <c:f>Foglio1!$D$2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1C-4FB9-9FFB-E5FA275781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9850175"/>
        <c:axId val="979857663"/>
      </c:barChart>
      <c:catAx>
        <c:axId val="979850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9857663"/>
        <c:crosses val="autoZero"/>
        <c:auto val="1"/>
        <c:lblAlgn val="ctr"/>
        <c:lblOffset val="100"/>
        <c:noMultiLvlLbl val="0"/>
      </c:catAx>
      <c:valAx>
        <c:axId val="979857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98501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 caso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06-488A-B049-E60F5F0E0C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406-488A-B049-E60F5F0E0C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406-488A-B049-E60F5F0E0CA4}"/>
              </c:ext>
            </c:extLst>
          </c:dPt>
          <c:dLbls>
            <c:dLbl>
              <c:idx val="0"/>
              <c:layout>
                <c:manualLayout>
                  <c:x val="7.7783879500720202E-2"/>
                  <c:y val="4.010174691664666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06-488A-B049-E60F5F0E0CA4}"/>
                </c:ext>
              </c:extLst>
            </c:dLbl>
            <c:dLbl>
              <c:idx val="1"/>
              <c:layout>
                <c:manualLayout>
                  <c:x val="-9.4316660285131013E-2"/>
                  <c:y val="2.199550967390966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06-488A-B049-E60F5F0E0CA4}"/>
                </c:ext>
              </c:extLst>
            </c:dLbl>
            <c:dLbl>
              <c:idx val="2"/>
              <c:layout>
                <c:manualLayout>
                  <c:x val="-0.1470987300292684"/>
                  <c:y val="-0.1001932822601000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06-488A-B049-E60F5F0E0C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1 caso</c:v>
                </c:pt>
                <c:pt idx="1">
                  <c:v>tra 1 e 5</c:v>
                </c:pt>
                <c:pt idx="2">
                  <c:v>tra 2 e 4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64</c:v>
                </c:pt>
                <c:pt idx="1">
                  <c:v>10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06-488A-B049-E60F5F0E0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Indisponibilità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C9-499D-B413-FC156DB8705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</c:f>
              <c:strCache>
                <c:ptCount val="1"/>
                <c:pt idx="0">
                  <c:v>Indisponibilità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C9-499D-B413-FC156DB87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1524095"/>
        <c:axId val="771525343"/>
      </c:barChart>
      <c:catAx>
        <c:axId val="771524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71525343"/>
        <c:crosses val="autoZero"/>
        <c:auto val="1"/>
        <c:lblAlgn val="ctr"/>
        <c:lblOffset val="100"/>
        <c:noMultiLvlLbl val="0"/>
      </c:catAx>
      <c:valAx>
        <c:axId val="771525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7152409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9AA98-38BB-43F1-8A19-CA03B05E5B57}" type="datetime1">
              <a:rPr lang="it-IT" smtClean="0"/>
              <a:t>11/02/2021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10B3B-8E04-4DDD-9576-EFA45411CE1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5085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B3F09-A48C-4BF3-B9D6-42EBF4660DDA}" type="datetime1">
              <a:rPr lang="it-IT" smtClean="0"/>
              <a:pPr/>
              <a:t>11/02/2021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0C6D3C-9EB0-4F2C-9026-3887D1CDB44E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3776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4412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2069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6054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8024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9537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8590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8338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1828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1291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9272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312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687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3453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2549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48883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14043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6812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981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9644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8567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1890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644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5498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1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612000" tIns="0" rtlCol="0" anchor="ctr"/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Trascinare qui </a:t>
            </a:r>
            <a:br>
              <a:rPr lang="it-IT" noProof="0" dirty="0"/>
            </a:br>
            <a:r>
              <a:rPr lang="it-IT" noProof="0" dirty="0"/>
              <a:t>la foto di sfondo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rtlCol="0" anchor="ctr"/>
          <a:lstStyle>
            <a:lvl1pPr algn="l">
              <a:defRPr sz="5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5C97F3D-57FA-4E82-9EEC-E9308805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0" y="4276447"/>
            <a:ext cx="5161550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144000" rtlCol="0" anchor="ctr"/>
          <a:lstStyle>
            <a:lvl1pPr marL="0" indent="0" algn="l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31775C8-C7F0-4EC5-A9C0-53AE3A0C5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0" y="6262080"/>
            <a:ext cx="7560000" cy="360000"/>
          </a:xfrm>
        </p:spPr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9E8B0AE2-DA19-49E2-AC81-5272385D3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0" y="6416094"/>
            <a:ext cx="1106440" cy="33434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76" y="6532430"/>
            <a:ext cx="1060548" cy="26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o di pers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tes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6858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0" dirty="0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78907576-77BD-4FD0-A9FE-48D249CB435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3794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Ruolo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3794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Nome completo</a:t>
            </a:r>
          </a:p>
        </p:txBody>
      </p:sp>
      <p:sp>
        <p:nvSpPr>
          <p:cNvPr id="15" name="Segnaposto tes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6363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Ruolo</a:t>
            </a:r>
          </a:p>
        </p:txBody>
      </p:sp>
      <p:sp>
        <p:nvSpPr>
          <p:cNvPr id="16" name="Segnaposto tes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6363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Nome completo</a:t>
            </a:r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28931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Ruolo</a:t>
            </a:r>
          </a:p>
        </p:txBody>
      </p:sp>
      <p:sp>
        <p:nvSpPr>
          <p:cNvPr id="18" name="Segnaposto tes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8931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Nome completo</a:t>
            </a:r>
          </a:p>
        </p:txBody>
      </p:sp>
      <p:sp>
        <p:nvSpPr>
          <p:cNvPr id="29" name="Segnaposto immagine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67711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  <p:sp>
        <p:nvSpPr>
          <p:cNvPr id="30" name="Segnaposto immagine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30280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  <p:sp>
        <p:nvSpPr>
          <p:cNvPr id="31" name="Segnaposto immagine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92848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  <p:sp>
        <p:nvSpPr>
          <p:cNvPr id="22" name="Segnaposto testo 4">
            <a:extLst>
              <a:ext uri="{FF2B5EF4-FFF2-40B4-BE49-F238E27FC236}">
                <a16:creationId xmlns:a16="http://schemas.microsoft.com/office/drawing/2014/main" id="{FE407FE5-15DF-40F7-B14C-0A04CC30C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3794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Ruolo</a:t>
            </a:r>
          </a:p>
        </p:txBody>
      </p:sp>
      <p:sp>
        <p:nvSpPr>
          <p:cNvPr id="23" name="Segnaposto testo 12">
            <a:extLst>
              <a:ext uri="{FF2B5EF4-FFF2-40B4-BE49-F238E27FC236}">
                <a16:creationId xmlns:a16="http://schemas.microsoft.com/office/drawing/2014/main" id="{7DD73F77-2E6A-450D-B4AF-8643D8AE1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3794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Nome completo</a:t>
            </a:r>
          </a:p>
        </p:txBody>
      </p:sp>
      <p:sp>
        <p:nvSpPr>
          <p:cNvPr id="24" name="Segnaposto testo 4">
            <a:extLst>
              <a:ext uri="{FF2B5EF4-FFF2-40B4-BE49-F238E27FC236}">
                <a16:creationId xmlns:a16="http://schemas.microsoft.com/office/drawing/2014/main" id="{7F1CAED2-2A78-4780-A303-060C24C565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6363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Ruolo</a:t>
            </a:r>
          </a:p>
        </p:txBody>
      </p:sp>
      <p:sp>
        <p:nvSpPr>
          <p:cNvPr id="27" name="Segnaposto testo 12">
            <a:extLst>
              <a:ext uri="{FF2B5EF4-FFF2-40B4-BE49-F238E27FC236}">
                <a16:creationId xmlns:a16="http://schemas.microsoft.com/office/drawing/2014/main" id="{4E77CA0B-49F8-4EE9-84A7-AB28FD1CC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6363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Nome completo</a:t>
            </a:r>
          </a:p>
        </p:txBody>
      </p:sp>
      <p:sp>
        <p:nvSpPr>
          <p:cNvPr id="28" name="Segnaposto testo 4">
            <a:extLst>
              <a:ext uri="{FF2B5EF4-FFF2-40B4-BE49-F238E27FC236}">
                <a16:creationId xmlns:a16="http://schemas.microsoft.com/office/drawing/2014/main" id="{5D4F2294-CE3A-4705-BCB3-C5DAFA373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28931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Ruolo</a:t>
            </a:r>
          </a:p>
        </p:txBody>
      </p:sp>
      <p:sp>
        <p:nvSpPr>
          <p:cNvPr id="32" name="Segnaposto testo 12">
            <a:extLst>
              <a:ext uri="{FF2B5EF4-FFF2-40B4-BE49-F238E27FC236}">
                <a16:creationId xmlns:a16="http://schemas.microsoft.com/office/drawing/2014/main" id="{7B49F9AF-7698-444D-8D12-FA0B6A713E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28931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Nome completo</a:t>
            </a:r>
          </a:p>
        </p:txBody>
      </p:sp>
      <p:sp>
        <p:nvSpPr>
          <p:cNvPr id="33" name="Segnaposto immagine 25">
            <a:extLst>
              <a:ext uri="{FF2B5EF4-FFF2-40B4-BE49-F238E27FC236}">
                <a16:creationId xmlns:a16="http://schemas.microsoft.com/office/drawing/2014/main" id="{6057C2E9-1501-4819-B77D-23A0268DB0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7711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  <p:sp>
        <p:nvSpPr>
          <p:cNvPr id="34" name="Segnaposto immagine 25">
            <a:extLst>
              <a:ext uri="{FF2B5EF4-FFF2-40B4-BE49-F238E27FC236}">
                <a16:creationId xmlns:a16="http://schemas.microsoft.com/office/drawing/2014/main" id="{C77B8544-1CEE-4ED4-89E8-ED04267380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630280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  <p:sp>
        <p:nvSpPr>
          <p:cNvPr id="35" name="Segnaposto immagine 25">
            <a:extLst>
              <a:ext uri="{FF2B5EF4-FFF2-40B4-BE49-F238E27FC236}">
                <a16:creationId xmlns:a16="http://schemas.microsoft.com/office/drawing/2014/main" id="{E1131D92-0382-469E-A358-A2EC5FDCCF3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92848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C0EBF36-B9CA-4962-B198-27B56B54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9219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i elen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/>
              <a:t>SOTTOTITOLO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0" y="1992933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it-IT" noProof="0" dirty="0"/>
              <a:t>Inserire qui la descrizione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98EA298-DD21-4B69-8125-094245ED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213" y="19929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it-IT" noProof="0" dirty="0"/>
              <a:t>Inserire</a:t>
            </a:r>
            <a:br>
              <a:rPr lang="it-IT" noProof="0" dirty="0"/>
            </a:br>
            <a:r>
              <a:rPr lang="it-IT" noProof="0" dirty="0"/>
              <a:t>qui l'immagine/il logo</a:t>
            </a:r>
          </a:p>
        </p:txBody>
      </p:sp>
      <p:sp>
        <p:nvSpPr>
          <p:cNvPr id="12" name="Segnaposto immagine 10">
            <a:extLst>
              <a:ext uri="{FF2B5EF4-FFF2-40B4-BE49-F238E27FC236}">
                <a16:creationId xmlns:a16="http://schemas.microsoft.com/office/drawing/2014/main" id="{4C93EFCC-1E62-4200-9E96-2476EE2581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213" y="34311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it-IT" noProof="0" dirty="0"/>
              <a:t>Inserire</a:t>
            </a:r>
            <a:br>
              <a:rPr lang="it-IT" noProof="0" dirty="0"/>
            </a:br>
            <a:r>
              <a:rPr lang="it-IT" noProof="0" dirty="0"/>
              <a:t>qui l'immagine/il logo</a:t>
            </a:r>
          </a:p>
        </p:txBody>
      </p:sp>
      <p:sp>
        <p:nvSpPr>
          <p:cNvPr id="13" name="Segnaposto immagine 10">
            <a:extLst>
              <a:ext uri="{FF2B5EF4-FFF2-40B4-BE49-F238E27FC236}">
                <a16:creationId xmlns:a16="http://schemas.microsoft.com/office/drawing/2014/main" id="{8741D874-BD81-4469-AA1C-32517FD7C3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213" y="48693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it-IT" noProof="0" dirty="0"/>
              <a:t>Inserire</a:t>
            </a:r>
            <a:br>
              <a:rPr lang="it-IT" noProof="0" dirty="0"/>
            </a:br>
            <a:r>
              <a:rPr lang="it-IT" noProof="0" dirty="0"/>
              <a:t>qui l'immagine/il logo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CFB0B599-DDEF-43E9-A07F-FC328C595B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95500" y="3422739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it-IT" noProof="0" dirty="0"/>
              <a:t>Inserire qui la descrizione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63FF0857-6431-48DC-BE82-9A93C55CE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095500" y="4867850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it-IT" noProof="0" dirty="0"/>
              <a:t>Inserire qui la descrizione</a:t>
            </a:r>
          </a:p>
        </p:txBody>
      </p:sp>
    </p:spTree>
    <p:extLst>
      <p:ext uri="{BB962C8B-B14F-4D97-AF65-F5344CB8AC3E}">
        <p14:creationId xmlns:p14="http://schemas.microsoft.com/office/powerpoint/2010/main" val="21194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/>
              <a:t>SOTTOTITOLO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417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0" tIns="0" rIns="612000" rtlCol="0" anchor="ctr"/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Trascinare qui </a:t>
            </a:r>
            <a:br>
              <a:rPr lang="it-IT" noProof="0" dirty="0"/>
            </a:br>
            <a:r>
              <a:rPr lang="it-IT" noProof="0" dirty="0"/>
              <a:t>la foto di sfondo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bIns="756000" rtlCol="0" anchor="ctr"/>
          <a:lstStyle>
            <a:lvl1pPr algn="l">
              <a:lnSpc>
                <a:spcPct val="65000"/>
              </a:lnSpc>
              <a:defRPr sz="88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Grazie </a:t>
            </a:r>
            <a:br>
              <a:rPr lang="it-IT" noProof="0" dirty="0"/>
            </a:br>
            <a:r>
              <a:rPr lang="it-IT" noProof="0" dirty="0"/>
              <a:t> 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700" y="4508500"/>
            <a:ext cx="3314700" cy="330200"/>
          </a:xfrm>
        </p:spPr>
        <p:txBody>
          <a:bodyPr rtlCol="0" anchor="t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it-IT" noProof="0" dirty="0"/>
              <a:t>Nome completo</a:t>
            </a:r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7700" y="5180023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it-IT" noProof="0" dirty="0"/>
              <a:t>Posta elettronica</a:t>
            </a: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7700" y="5683561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it-IT" noProof="0" dirty="0"/>
              <a:t>Telefono</a:t>
            </a:r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700" y="4821910"/>
            <a:ext cx="3314700" cy="205029"/>
          </a:xfrm>
        </p:spPr>
        <p:txBody>
          <a:bodyPr rtlCol="0" anchor="t"/>
          <a:lstStyle>
            <a:lvl1pPr marL="0" indent="0">
              <a:buNone/>
              <a:defRPr sz="1000" i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it-IT" noProof="0" dirty="0"/>
              <a:t>POSIZIONE</a:t>
            </a:r>
          </a:p>
        </p:txBody>
      </p:sp>
    </p:spTree>
    <p:extLst>
      <p:ext uri="{BB962C8B-B14F-4D97-AF65-F5344CB8AC3E}">
        <p14:creationId xmlns:p14="http://schemas.microsoft.com/office/powerpoint/2010/main" val="318579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A75689F-8B6B-4484-8064-90B4D8FB7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7343" y="2731933"/>
            <a:ext cx="6903253" cy="3350673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576000" tIns="1872000" rIns="576000" rtlCol="0"/>
          <a:lstStyle>
            <a:lvl1pPr marL="0" indent="0">
              <a:lnSpc>
                <a:spcPts val="2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Descrivere l'idea</a:t>
            </a:r>
          </a:p>
        </p:txBody>
      </p:sp>
      <p:sp>
        <p:nvSpPr>
          <p:cNvPr id="21" name="Segnaposto immagine 20">
            <a:extLst>
              <a:ext uri="{FF2B5EF4-FFF2-40B4-BE49-F238E27FC236}">
                <a16:creationId xmlns:a16="http://schemas.microsoft.com/office/drawing/2014/main" id="{C57B9832-0120-4094-8C27-082E3533C5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012000" cy="6858000"/>
          </a:xfrm>
          <a:custGeom>
            <a:avLst/>
            <a:gdLst>
              <a:gd name="connsiteX0" fmla="*/ 0 w 12012000"/>
              <a:gd name="connsiteY0" fmla="*/ 0 h 6858000"/>
              <a:gd name="connsiteX1" fmla="*/ 8592000 w 12012000"/>
              <a:gd name="connsiteY1" fmla="*/ 0 h 6858000"/>
              <a:gd name="connsiteX2" fmla="*/ 8592000 w 12012000"/>
              <a:gd name="connsiteY2" fmla="*/ 180000 h 6858000"/>
              <a:gd name="connsiteX3" fmla="*/ 12012000 w 12012000"/>
              <a:gd name="connsiteY3" fmla="*/ 180000 h 6858000"/>
              <a:gd name="connsiteX4" fmla="*/ 12012000 w 12012000"/>
              <a:gd name="connsiteY4" fmla="*/ 6678000 h 6858000"/>
              <a:gd name="connsiteX5" fmla="*/ 8592000 w 12012000"/>
              <a:gd name="connsiteY5" fmla="*/ 6678000 h 6858000"/>
              <a:gd name="connsiteX6" fmla="*/ 8592000 w 12012000"/>
              <a:gd name="connsiteY6" fmla="*/ 6858000 h 6858000"/>
              <a:gd name="connsiteX7" fmla="*/ 0 w 1201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2000" h="6858000">
                <a:moveTo>
                  <a:pt x="0" y="0"/>
                </a:moveTo>
                <a:lnTo>
                  <a:pt x="8592000" y="0"/>
                </a:lnTo>
                <a:lnTo>
                  <a:pt x="8592000" y="180000"/>
                </a:lnTo>
                <a:lnTo>
                  <a:pt x="12012000" y="180000"/>
                </a:lnTo>
                <a:lnTo>
                  <a:pt x="12012000" y="6678000"/>
                </a:lnTo>
                <a:lnTo>
                  <a:pt x="8592000" y="667800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0" tIns="0" rIns="61200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Trascinare qui </a:t>
            </a:r>
            <a:br>
              <a:rPr lang="it-IT" noProof="0" dirty="0"/>
            </a:br>
            <a:r>
              <a:rPr lang="it-IT" noProof="0" dirty="0"/>
              <a:t>la foto di sfondo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3999" y="6262080"/>
            <a:ext cx="6190934" cy="360000"/>
          </a:xfrm>
        </p:spPr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2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Titolo 11">
            <a:extLst>
              <a:ext uri="{FF2B5EF4-FFF2-40B4-BE49-F238E27FC236}">
                <a16:creationId xmlns:a16="http://schemas.microsoft.com/office/drawing/2014/main" id="{EAF90A48-1BFB-4A19-9A1C-2851879F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778" y="3096087"/>
            <a:ext cx="5455750" cy="1008000"/>
          </a:xfrm>
        </p:spPr>
        <p:txBody>
          <a:bodyPr rtlCol="0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C9E79024-4B2E-43B0-8607-196181AB731F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365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 e icona 5 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immagine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Trascinare qui </a:t>
            </a:r>
            <a:br>
              <a:rPr lang="it-IT" noProof="0" dirty="0"/>
            </a:br>
            <a:r>
              <a:rPr lang="it-IT" noProof="0" dirty="0"/>
              <a:t>la foto di sfondo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9F266E5-40A6-4643-B9AC-B38F27256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#NUMERO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1CB790CB-E4F5-4B61-A03E-1CA0C32E3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4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Descrizione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B570684C-B743-402E-8778-A651995771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10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#NUMERO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FCEC7149-9A00-4CA4-B800-1BFD6EBEB8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2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Descrizione</a:t>
            </a:r>
          </a:p>
        </p:txBody>
      </p:sp>
      <p:sp>
        <p:nvSpPr>
          <p:cNvPr id="14" name="Segnaposto testo 4">
            <a:extLst>
              <a:ext uri="{FF2B5EF4-FFF2-40B4-BE49-F238E27FC236}">
                <a16:creationId xmlns:a16="http://schemas.microsoft.com/office/drawing/2014/main" id="{0374F0E2-36BA-43B5-8799-77AA3367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9707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#NUMERO</a:t>
            </a:r>
          </a:p>
        </p:txBody>
      </p:sp>
      <p:sp>
        <p:nvSpPr>
          <p:cNvPr id="15" name="Segnaposto testo 10">
            <a:extLst>
              <a:ext uri="{FF2B5EF4-FFF2-40B4-BE49-F238E27FC236}">
                <a16:creationId xmlns:a16="http://schemas.microsoft.com/office/drawing/2014/main" id="{1BA12174-6A24-4E61-8D58-B3B42C31B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6056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Descrizione</a:t>
            </a:r>
          </a:p>
        </p:txBody>
      </p:sp>
      <p:sp>
        <p:nvSpPr>
          <p:cNvPr id="16" name="Segnaposto testo 4">
            <a:extLst>
              <a:ext uri="{FF2B5EF4-FFF2-40B4-BE49-F238E27FC236}">
                <a16:creationId xmlns:a16="http://schemas.microsoft.com/office/drawing/2014/main" id="{D3A67B21-0E8B-4922-94F9-20492309C4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6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#NUMERO</a:t>
            </a:r>
          </a:p>
        </p:txBody>
      </p:sp>
      <p:sp>
        <p:nvSpPr>
          <p:cNvPr id="17" name="Segnaposto testo 10">
            <a:extLst>
              <a:ext uri="{FF2B5EF4-FFF2-40B4-BE49-F238E27FC236}">
                <a16:creationId xmlns:a16="http://schemas.microsoft.com/office/drawing/2014/main" id="{D801C20C-82D2-465E-8D45-DF1A57E045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08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Descrizione</a:t>
            </a:r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62BAD45E-2039-4F8D-9CFC-42BFA3756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1412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#NUMERO</a:t>
            </a:r>
          </a:p>
        </p:txBody>
      </p:sp>
      <p:sp>
        <p:nvSpPr>
          <p:cNvPr id="19" name="Segnaposto testo 10">
            <a:extLst>
              <a:ext uri="{FF2B5EF4-FFF2-40B4-BE49-F238E27FC236}">
                <a16:creationId xmlns:a16="http://schemas.microsoft.com/office/drawing/2014/main" id="{64A78879-6338-4F3B-864E-8FF4E08C00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7654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Descrizione</a:t>
            </a:r>
          </a:p>
        </p:txBody>
      </p:sp>
      <p:sp>
        <p:nvSpPr>
          <p:cNvPr id="22" name="Sottotitolo 2">
            <a:extLst>
              <a:ext uri="{FF2B5EF4-FFF2-40B4-BE49-F238E27FC236}">
                <a16:creationId xmlns:a16="http://schemas.microsoft.com/office/drawing/2014/main" id="{80118439-B306-4F20-9200-1C429EADC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1000" y="5271502"/>
            <a:ext cx="1990001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rtlCol="0" anchor="ctr"/>
          <a:lstStyle>
            <a:lvl1pPr marL="0" indent="0" algn="ctr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dirty="0"/>
              <a:t>Risultato</a:t>
            </a:r>
          </a:p>
        </p:txBody>
      </p:sp>
      <p:sp>
        <p:nvSpPr>
          <p:cNvPr id="26" name="Segnaposto immagine 25">
            <a:extLst>
              <a:ext uri="{FF2B5EF4-FFF2-40B4-BE49-F238E27FC236}">
                <a16:creationId xmlns:a16="http://schemas.microsoft.com/office/drawing/2014/main" id="{99B7E7F2-DF6B-4441-B0B1-7E87E29BA3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85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  <p:sp>
        <p:nvSpPr>
          <p:cNvPr id="27" name="Segnaposto immagine 25">
            <a:extLst>
              <a:ext uri="{FF2B5EF4-FFF2-40B4-BE49-F238E27FC236}">
                <a16:creationId xmlns:a16="http://schemas.microsoft.com/office/drawing/2014/main" id="{ED41522A-FBAF-4E5D-B592-F13855964E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853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  <p:sp>
        <p:nvSpPr>
          <p:cNvPr id="28" name="Segnaposto immagine 25">
            <a:extLst>
              <a:ext uri="{FF2B5EF4-FFF2-40B4-BE49-F238E27FC236}">
                <a16:creationId xmlns:a16="http://schemas.microsoft.com/office/drawing/2014/main" id="{AA51069C-E1DC-44A0-A6A0-2A4AB0DD4D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84044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  <p:sp>
        <p:nvSpPr>
          <p:cNvPr id="29" name="Segnaposto immagine 25">
            <a:extLst>
              <a:ext uri="{FF2B5EF4-FFF2-40B4-BE49-F238E27FC236}">
                <a16:creationId xmlns:a16="http://schemas.microsoft.com/office/drawing/2014/main" id="{42F6437E-5478-451F-9BE3-E8160EA435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589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  <p:sp>
        <p:nvSpPr>
          <p:cNvPr id="30" name="Segnaposto immagine 25">
            <a:extLst>
              <a:ext uri="{FF2B5EF4-FFF2-40B4-BE49-F238E27FC236}">
                <a16:creationId xmlns:a16="http://schemas.microsoft.com/office/drawing/2014/main" id="{25127DFD-53A7-41A8-B591-AEEC120380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45749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</p:spTree>
    <p:extLst>
      <p:ext uri="{BB962C8B-B14F-4D97-AF65-F5344CB8AC3E}">
        <p14:creationId xmlns:p14="http://schemas.microsoft.com/office/powerpoint/2010/main" val="38925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ione verticale 60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6F76D43D-0DDD-4BAD-8213-BDBF75C3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6118" y="4338116"/>
            <a:ext cx="10839764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A6D3ACF3-E1F5-4332-9836-C8E6C46591B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43438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BDF8FE7-66F4-4586-B49B-61E115ED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EB5B890-F885-418C-9812-59970CAC6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521507-88DE-417D-8076-D9152E1E1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DFC7DDD-6F93-45F8-AFD6-95AA051FE8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/>
              <a:t>SOTTOTITOLO</a:t>
            </a:r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D1CD6042-5DF4-4624-BC32-25F68745304A}"/>
              </a:ext>
            </a:extLst>
          </p:cNvPr>
          <p:cNvSpPr/>
          <p:nvPr userDrawn="1"/>
        </p:nvSpPr>
        <p:spPr>
          <a:xfrm rot="5400000">
            <a:off x="8220300" y="371700"/>
            <a:ext cx="4343400" cy="3600000"/>
          </a:xfrm>
          <a:custGeom>
            <a:avLst/>
            <a:gdLst>
              <a:gd name="connsiteX0" fmla="*/ 0 w 4343400"/>
              <a:gd name="connsiteY0" fmla="*/ 3600000 h 3600000"/>
              <a:gd name="connsiteX1" fmla="*/ 0 w 4343400"/>
              <a:gd name="connsiteY1" fmla="*/ 0 h 3600000"/>
              <a:gd name="connsiteX2" fmla="*/ 180000 w 4343400"/>
              <a:gd name="connsiteY2" fmla="*/ 0 h 3600000"/>
              <a:gd name="connsiteX3" fmla="*/ 4343400 w 4343400"/>
              <a:gd name="connsiteY3" fmla="*/ 0 h 3600000"/>
              <a:gd name="connsiteX4" fmla="*/ 4343400 w 4343400"/>
              <a:gd name="connsiteY4" fmla="*/ 180000 h 3600000"/>
              <a:gd name="connsiteX5" fmla="*/ 180000 w 4343400"/>
              <a:gd name="connsiteY5" fmla="*/ 180000 h 3600000"/>
              <a:gd name="connsiteX6" fmla="*/ 180000 w 43434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34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4343400" y="0"/>
                </a:lnTo>
                <a:lnTo>
                  <a:pt x="43434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6294759C-286C-4281-B194-581C766EEF28}"/>
              </a:ext>
            </a:extLst>
          </p:cNvPr>
          <p:cNvSpPr/>
          <p:nvPr userDrawn="1"/>
        </p:nvSpPr>
        <p:spPr>
          <a:xfrm rot="5400000">
            <a:off x="9134700" y="3800700"/>
            <a:ext cx="2514600" cy="3600000"/>
          </a:xfrm>
          <a:custGeom>
            <a:avLst/>
            <a:gdLst>
              <a:gd name="connsiteX0" fmla="*/ 0 w 2514600"/>
              <a:gd name="connsiteY0" fmla="*/ 180000 h 3600000"/>
              <a:gd name="connsiteX1" fmla="*/ 0 w 2514600"/>
              <a:gd name="connsiteY1" fmla="*/ 0 h 3600000"/>
              <a:gd name="connsiteX2" fmla="*/ 2334600 w 2514600"/>
              <a:gd name="connsiteY2" fmla="*/ 0 h 3600000"/>
              <a:gd name="connsiteX3" fmla="*/ 2514600 w 2514600"/>
              <a:gd name="connsiteY3" fmla="*/ 0 h 3600000"/>
              <a:gd name="connsiteX4" fmla="*/ 2514600 w 2514600"/>
              <a:gd name="connsiteY4" fmla="*/ 180000 h 3600000"/>
              <a:gd name="connsiteX5" fmla="*/ 2514600 w 2514600"/>
              <a:gd name="connsiteY5" fmla="*/ 3600000 h 3600000"/>
              <a:gd name="connsiteX6" fmla="*/ 2334600 w 2514600"/>
              <a:gd name="connsiteY6" fmla="*/ 3600000 h 3600000"/>
              <a:gd name="connsiteX7" fmla="*/ 2334600 w 25146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0" h="3600000">
                <a:moveTo>
                  <a:pt x="0" y="180000"/>
                </a:moveTo>
                <a:lnTo>
                  <a:pt x="0" y="0"/>
                </a:lnTo>
                <a:lnTo>
                  <a:pt x="2334600" y="0"/>
                </a:lnTo>
                <a:lnTo>
                  <a:pt x="2514600" y="0"/>
                </a:lnTo>
                <a:lnTo>
                  <a:pt x="2514600" y="180000"/>
                </a:lnTo>
                <a:lnTo>
                  <a:pt x="2514600" y="3600000"/>
                </a:lnTo>
                <a:lnTo>
                  <a:pt x="2334600" y="3600000"/>
                </a:lnTo>
                <a:lnTo>
                  <a:pt x="23346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11" y="6512238"/>
            <a:ext cx="1060548" cy="26344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7" y="6321670"/>
            <a:ext cx="1321311" cy="47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co di contenuto con icona 6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23">
            <a:extLst>
              <a:ext uri="{FF2B5EF4-FFF2-40B4-BE49-F238E27FC236}">
                <a16:creationId xmlns:a16="http://schemas.microsoft.com/office/drawing/2014/main" id="{E6622698-E93D-4214-8C21-38DBE58C2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22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Trascinare qui </a:t>
            </a:r>
            <a:br>
              <a:rPr lang="it-IT" noProof="0" dirty="0"/>
            </a:br>
            <a:r>
              <a:rPr lang="it-IT" noProof="0" dirty="0"/>
              <a:t>la foto di sfondo</a:t>
            </a: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1706BC54-FE11-4237-96CC-8DA267DB5D7C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058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Descrizione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058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Intestazione</a:t>
            </a:r>
          </a:p>
        </p:txBody>
      </p:sp>
      <p:sp>
        <p:nvSpPr>
          <p:cNvPr id="15" name="Segnaposto tes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129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Descrizione</a:t>
            </a:r>
          </a:p>
        </p:txBody>
      </p:sp>
      <p:sp>
        <p:nvSpPr>
          <p:cNvPr id="16" name="Segnaposto tes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129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Intestazione</a:t>
            </a:r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2000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Descrizione</a:t>
            </a:r>
          </a:p>
        </p:txBody>
      </p:sp>
      <p:sp>
        <p:nvSpPr>
          <p:cNvPr id="18" name="Segnaposto tes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2000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Intestazione</a:t>
            </a:r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3E6D854C-C76F-49BA-9E74-F438CA8EA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58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Descrizione</a:t>
            </a:r>
          </a:p>
        </p:txBody>
      </p:sp>
      <p:sp>
        <p:nvSpPr>
          <p:cNvPr id="20" name="Segnaposto testo 12">
            <a:extLst>
              <a:ext uri="{FF2B5EF4-FFF2-40B4-BE49-F238E27FC236}">
                <a16:creationId xmlns:a16="http://schemas.microsoft.com/office/drawing/2014/main" id="{AD447D7D-C1F4-4AD4-AE22-EB8E7F1C4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58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Intestazione</a:t>
            </a:r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849DF703-38D0-4214-9432-83570E10E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129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Descrizione</a:t>
            </a:r>
          </a:p>
        </p:txBody>
      </p:sp>
      <p:sp>
        <p:nvSpPr>
          <p:cNvPr id="22" name="Segnaposto testo 12">
            <a:extLst>
              <a:ext uri="{FF2B5EF4-FFF2-40B4-BE49-F238E27FC236}">
                <a16:creationId xmlns:a16="http://schemas.microsoft.com/office/drawing/2014/main" id="{F9EB6572-1A9F-4672-8E42-A4E15451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129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Intestazione</a:t>
            </a:r>
          </a:p>
        </p:txBody>
      </p:sp>
      <p:sp>
        <p:nvSpPr>
          <p:cNvPr id="23" name="Segnaposto testo 4">
            <a:extLst>
              <a:ext uri="{FF2B5EF4-FFF2-40B4-BE49-F238E27FC236}">
                <a16:creationId xmlns:a16="http://schemas.microsoft.com/office/drawing/2014/main" id="{0740EB70-455C-47FF-9A9A-0D78D202ED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2000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Descrizione</a:t>
            </a:r>
          </a:p>
        </p:txBody>
      </p:sp>
      <p:sp>
        <p:nvSpPr>
          <p:cNvPr id="24" name="Segnaposto testo 12">
            <a:extLst>
              <a:ext uri="{FF2B5EF4-FFF2-40B4-BE49-F238E27FC236}">
                <a16:creationId xmlns:a16="http://schemas.microsoft.com/office/drawing/2014/main" id="{CD9A5773-4F50-4631-9B7A-0A2D83E5D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92000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Intestazione</a:t>
            </a:r>
          </a:p>
        </p:txBody>
      </p:sp>
    </p:spTree>
    <p:extLst>
      <p:ext uri="{BB962C8B-B14F-4D97-AF65-F5344CB8AC3E}">
        <p14:creationId xmlns:p14="http://schemas.microsoft.com/office/powerpoint/2010/main" val="387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occo di contenuto con icona 6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45350A6A-6F84-47F4-AE00-8295D96D08C8}"/>
              </a:ext>
            </a:extLst>
          </p:cNvPr>
          <p:cNvSpPr/>
          <p:nvPr userDrawn="1"/>
        </p:nvSpPr>
        <p:spPr>
          <a:xfrm rot="5400000">
            <a:off x="8677500" y="3343500"/>
            <a:ext cx="3429000" cy="3600000"/>
          </a:xfrm>
          <a:custGeom>
            <a:avLst/>
            <a:gdLst>
              <a:gd name="connsiteX0" fmla="*/ 0 w 3429000"/>
              <a:gd name="connsiteY0" fmla="*/ 180000 h 3600000"/>
              <a:gd name="connsiteX1" fmla="*/ 0 w 3429000"/>
              <a:gd name="connsiteY1" fmla="*/ 0 h 3600000"/>
              <a:gd name="connsiteX2" fmla="*/ 3249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3429000 w 3429000"/>
              <a:gd name="connsiteY5" fmla="*/ 3600000 h 3600000"/>
              <a:gd name="connsiteX6" fmla="*/ 3249000 w 3429000"/>
              <a:gd name="connsiteY6" fmla="*/ 3600000 h 3600000"/>
              <a:gd name="connsiteX7" fmla="*/ 3249000 w 34290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3600000">
                <a:moveTo>
                  <a:pt x="0" y="180000"/>
                </a:moveTo>
                <a:lnTo>
                  <a:pt x="0" y="0"/>
                </a:lnTo>
                <a:lnTo>
                  <a:pt x="3249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3429000" y="3600000"/>
                </a:lnTo>
                <a:lnTo>
                  <a:pt x="3249000" y="3600000"/>
                </a:lnTo>
                <a:lnTo>
                  <a:pt x="32490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0" name="Segnaposto tes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3429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863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Descrizione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863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Intestazione</a:t>
            </a:r>
          </a:p>
        </p:txBody>
      </p:sp>
      <p:sp>
        <p:nvSpPr>
          <p:cNvPr id="15" name="Segnaposto tes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5432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Descrizione</a:t>
            </a:r>
          </a:p>
        </p:txBody>
      </p:sp>
      <p:sp>
        <p:nvSpPr>
          <p:cNvPr id="16" name="Segnaposto tes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432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Intestazione</a:t>
            </a:r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8000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Descrizione</a:t>
            </a:r>
          </a:p>
        </p:txBody>
      </p:sp>
      <p:sp>
        <p:nvSpPr>
          <p:cNvPr id="18" name="Segnaposto tes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/>
              <a:t>Intestazione</a:t>
            </a:r>
          </a:p>
        </p:txBody>
      </p:sp>
      <p:sp>
        <p:nvSpPr>
          <p:cNvPr id="29" name="Segnaposto immagine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08907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  <p:sp>
        <p:nvSpPr>
          <p:cNvPr id="30" name="Segnaposto immagine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71476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  <p:sp>
        <p:nvSpPr>
          <p:cNvPr id="31" name="Segnaposto immagine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34044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Icona</a:t>
            </a:r>
          </a:p>
        </p:txBody>
      </p:sp>
      <p:sp>
        <p:nvSpPr>
          <p:cNvPr id="21" name="Segnaposto tes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/>
              <a:t>SOTTOTITOLO</a:t>
            </a:r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AEA98CFA-B2A7-4BCC-B1DC-01CFAD2DD65E}"/>
              </a:ext>
            </a:extLst>
          </p:cNvPr>
          <p:cNvSpPr/>
          <p:nvPr userDrawn="1"/>
        </p:nvSpPr>
        <p:spPr>
          <a:xfrm rot="5400000">
            <a:off x="8677500" y="-85500"/>
            <a:ext cx="3429000" cy="3600000"/>
          </a:xfrm>
          <a:custGeom>
            <a:avLst/>
            <a:gdLst>
              <a:gd name="connsiteX0" fmla="*/ 0 w 3429000"/>
              <a:gd name="connsiteY0" fmla="*/ 3600000 h 3600000"/>
              <a:gd name="connsiteX1" fmla="*/ 0 w 3429000"/>
              <a:gd name="connsiteY1" fmla="*/ 0 h 3600000"/>
              <a:gd name="connsiteX2" fmla="*/ 180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180000 w 3429000"/>
              <a:gd name="connsiteY5" fmla="*/ 180000 h 3600000"/>
              <a:gd name="connsiteX6" fmla="*/ 180000 w 34290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27" name="Immagine 2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685" y="6625980"/>
            <a:ext cx="722632" cy="179504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" y="6409267"/>
            <a:ext cx="1190950" cy="42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 e sottotitolo - 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E752CBEE-7696-40FC-AB0E-8790B179D18C}"/>
              </a:ext>
            </a:extLst>
          </p:cNvPr>
          <p:cNvSpPr/>
          <p:nvPr userDrawn="1"/>
        </p:nvSpPr>
        <p:spPr>
          <a:xfrm rot="5400000">
            <a:off x="8188485" y="2854485"/>
            <a:ext cx="4407031" cy="3600000"/>
          </a:xfrm>
          <a:custGeom>
            <a:avLst/>
            <a:gdLst>
              <a:gd name="connsiteX0" fmla="*/ 0 w 4407031"/>
              <a:gd name="connsiteY0" fmla="*/ 180000 h 3600000"/>
              <a:gd name="connsiteX1" fmla="*/ 0 w 4407031"/>
              <a:gd name="connsiteY1" fmla="*/ 0 h 3600000"/>
              <a:gd name="connsiteX2" fmla="*/ 4227031 w 4407031"/>
              <a:gd name="connsiteY2" fmla="*/ 0 h 3600000"/>
              <a:gd name="connsiteX3" fmla="*/ 4407031 w 4407031"/>
              <a:gd name="connsiteY3" fmla="*/ 0 h 3600000"/>
              <a:gd name="connsiteX4" fmla="*/ 4407031 w 4407031"/>
              <a:gd name="connsiteY4" fmla="*/ 180000 h 3600000"/>
              <a:gd name="connsiteX5" fmla="*/ 4407031 w 4407031"/>
              <a:gd name="connsiteY5" fmla="*/ 3600000 h 3600000"/>
              <a:gd name="connsiteX6" fmla="*/ 4227031 w 4407031"/>
              <a:gd name="connsiteY6" fmla="*/ 3600000 h 3600000"/>
              <a:gd name="connsiteX7" fmla="*/ 4227031 w 4407031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031" h="3600000">
                <a:moveTo>
                  <a:pt x="0" y="180000"/>
                </a:moveTo>
                <a:lnTo>
                  <a:pt x="0" y="0"/>
                </a:lnTo>
                <a:lnTo>
                  <a:pt x="4227031" y="0"/>
                </a:lnTo>
                <a:lnTo>
                  <a:pt x="4407031" y="0"/>
                </a:lnTo>
                <a:lnTo>
                  <a:pt x="4407031" y="180000"/>
                </a:lnTo>
                <a:lnTo>
                  <a:pt x="4407031" y="3600000"/>
                </a:lnTo>
                <a:lnTo>
                  <a:pt x="4227031" y="3600000"/>
                </a:lnTo>
                <a:lnTo>
                  <a:pt x="4227031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0" name="Segnaposto tes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245140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21" name="Segnaposto tes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/>
              <a:t>SOTTOTITOLO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89445125-53D2-43B3-8ABC-C88E463BE7DD}"/>
              </a:ext>
            </a:extLst>
          </p:cNvPr>
          <p:cNvSpPr/>
          <p:nvPr userDrawn="1"/>
        </p:nvSpPr>
        <p:spPr>
          <a:xfrm rot="5400000">
            <a:off x="9166516" y="-574515"/>
            <a:ext cx="2450969" cy="3600000"/>
          </a:xfrm>
          <a:custGeom>
            <a:avLst/>
            <a:gdLst>
              <a:gd name="connsiteX0" fmla="*/ 0 w 2450969"/>
              <a:gd name="connsiteY0" fmla="*/ 3600000 h 3600000"/>
              <a:gd name="connsiteX1" fmla="*/ 0 w 2450969"/>
              <a:gd name="connsiteY1" fmla="*/ 0 h 3600000"/>
              <a:gd name="connsiteX2" fmla="*/ 180000 w 2450969"/>
              <a:gd name="connsiteY2" fmla="*/ 0 h 3600000"/>
              <a:gd name="connsiteX3" fmla="*/ 2450969 w 2450969"/>
              <a:gd name="connsiteY3" fmla="*/ 0 h 3600000"/>
              <a:gd name="connsiteX4" fmla="*/ 2450969 w 2450969"/>
              <a:gd name="connsiteY4" fmla="*/ 180000 h 3600000"/>
              <a:gd name="connsiteX5" fmla="*/ 180000 w 2450969"/>
              <a:gd name="connsiteY5" fmla="*/ 180000 h 3600000"/>
              <a:gd name="connsiteX6" fmla="*/ 180000 w 2450969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969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2450969" y="0"/>
                </a:lnTo>
                <a:lnTo>
                  <a:pt x="2450969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685" y="6625980"/>
            <a:ext cx="722632" cy="17950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078" y="1684867"/>
            <a:ext cx="2068923" cy="62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 e sottotitolo - Foto inter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immagine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Trascinare qui </a:t>
            </a:r>
            <a:br>
              <a:rPr lang="it-IT" noProof="0" dirty="0"/>
            </a:br>
            <a:r>
              <a:rPr lang="it-IT" noProof="0" dirty="0"/>
              <a:t>la foto di sfondo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3" name="Segnaposto testo 3">
            <a:extLst>
              <a:ext uri="{FF2B5EF4-FFF2-40B4-BE49-F238E27FC236}">
                <a16:creationId xmlns:a16="http://schemas.microsoft.com/office/drawing/2014/main" id="{0A18EF7D-14D0-4362-B8BD-722D3D54D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20393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 e sottotitolo - Chi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567FF01B-795B-4F5D-87AF-6CAA8DD5D48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1" name="Segnaposto tes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/>
              <a:t>SOTTOTITOLO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2F32FC1-1FF6-4874-9835-EB1A90F7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83039E70-36A3-46C1-B30E-CA4CC0B36C5D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5773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00" y="1825625"/>
            <a:ext cx="1080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45BE21-FA72-48F5-9A53-134902BF6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F79B29-5421-49A7-A511-D916B66A8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789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0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Tx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SzPct val="80000"/>
        <a:buFont typeface="Courier New" panose="02070309020205020404" pitchFamily="49" charset="0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immagine 8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B8D8E648-93B0-47FF-A306-492EFF7FC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60000"/>
              <a:lumOff val="40000"/>
              <a:alpha val="70000"/>
            </a:schemeClr>
          </a:solidFill>
        </p:spPr>
        <p:txBody>
          <a:bodyPr rtlCol="0"/>
          <a:lstStyle/>
          <a:p>
            <a:pPr>
              <a:lnSpc>
                <a:spcPct val="110000"/>
              </a:lnSpc>
            </a:pPr>
            <a:r>
              <a:rPr lang="it-IT" dirty="0"/>
              <a:t>RIPARTENZA </a:t>
            </a:r>
            <a:br>
              <a:rPr lang="it-IT" dirty="0"/>
            </a:br>
            <a:r>
              <a:rPr lang="it-IT" dirty="0" err="1"/>
              <a:t>covid</a:t>
            </a:r>
            <a:r>
              <a:rPr lang="it-IT" dirty="0"/>
              <a:t> - 19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64857D70-F12B-4E1B-99F8-92DAD4349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9" y="4276447"/>
            <a:ext cx="3492000" cy="620016"/>
          </a:xfrm>
          <a:gradFill>
            <a:gsLst>
              <a:gs pos="800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/>
          <a:p>
            <a:pPr rtl="0"/>
            <a:r>
              <a:rPr lang="it-IT" sz="1900" dirty="0">
                <a:solidFill>
                  <a:srgbClr val="FFC000"/>
                </a:solidFill>
              </a:rPr>
              <a:t>Un sondaggio ACOI</a:t>
            </a:r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C85C272F-FCB2-478D-9E03-EC734D1AB6C0}"/>
              </a:ext>
            </a:extLst>
          </p:cNvPr>
          <p:cNvSpPr/>
          <p:nvPr/>
        </p:nvSpPr>
        <p:spPr bwMode="white">
          <a:xfrm>
            <a:off x="3687084" y="3441536"/>
            <a:ext cx="410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A136CB0-4ED9-43FA-81D5-6D322579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024" y="4896463"/>
            <a:ext cx="2885950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047" y="5221328"/>
            <a:ext cx="4053973" cy="14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9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33265"/>
            <a:ext cx="11417804" cy="945087"/>
          </a:xfrm>
        </p:spPr>
        <p:txBody>
          <a:bodyPr rtlCol="0"/>
          <a:lstStyle/>
          <a:p>
            <a:r>
              <a:rPr lang="it-IT" sz="2800" dirty="0"/>
              <a:t>PERCENTUALE DI </a:t>
            </a:r>
            <a:r>
              <a:rPr lang="it-IT" sz="2800" dirty="0">
                <a:solidFill>
                  <a:srgbClr val="FFC000"/>
                </a:solidFill>
              </a:rPr>
              <a:t>indisponibilità di ambienti necessari</a:t>
            </a:r>
            <a:r>
              <a:rPr lang="it-IT" sz="2800" dirty="0"/>
              <a:t> alla attività chirurgica (es. sale operatorie, reparti di terapia intensiva)</a:t>
            </a:r>
            <a:endParaRPr lang="it-IT" sz="2800" dirty="0">
              <a:solidFill>
                <a:srgbClr val="CCFF33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10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213" y="1881502"/>
            <a:ext cx="7559675" cy="360000"/>
          </a:xfrm>
        </p:spPr>
        <p:txBody>
          <a:bodyPr rtlCol="0"/>
          <a:lstStyle/>
          <a:p>
            <a:r>
              <a:rPr lang="it-IT" dirty="0"/>
              <a:t>264 Risposte</a:t>
            </a:r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752927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1338571488"/>
              </p:ext>
            </p:extLst>
          </p:nvPr>
        </p:nvGraphicFramePr>
        <p:xfrm>
          <a:off x="468119" y="3115568"/>
          <a:ext cx="5274655" cy="3193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val="641751881"/>
              </p:ext>
            </p:extLst>
          </p:nvPr>
        </p:nvGraphicFramePr>
        <p:xfrm>
          <a:off x="6436346" y="3048083"/>
          <a:ext cx="5274655" cy="3193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36857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33265"/>
            <a:ext cx="11417804" cy="945087"/>
          </a:xfrm>
        </p:spPr>
        <p:txBody>
          <a:bodyPr rtlCol="0"/>
          <a:lstStyle/>
          <a:p>
            <a:r>
              <a:rPr lang="it-IT" sz="2800" dirty="0"/>
              <a:t>PERCENTUALE DI </a:t>
            </a:r>
            <a:r>
              <a:rPr lang="it-IT" sz="2800" dirty="0">
                <a:solidFill>
                  <a:srgbClr val="FFC000"/>
                </a:solidFill>
              </a:rPr>
              <a:t>indisponibilità di ambienti necessari</a:t>
            </a:r>
            <a:r>
              <a:rPr lang="it-IT" sz="2800" dirty="0"/>
              <a:t> alla attività chirurgica (es. sale operatorie, reparti di terapia intensiva) – </a:t>
            </a:r>
            <a:r>
              <a:rPr lang="it-IT" sz="2800" dirty="0">
                <a:solidFill>
                  <a:srgbClr val="CCFF33"/>
                </a:solidFill>
              </a:rPr>
              <a:t>DATI REGIONALI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11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213" y="1881502"/>
            <a:ext cx="7559675" cy="360000"/>
          </a:xfrm>
        </p:spPr>
        <p:txBody>
          <a:bodyPr rtlCol="0"/>
          <a:lstStyle/>
          <a:p>
            <a:r>
              <a:rPr lang="it-IT" dirty="0"/>
              <a:t>264 Risposte</a:t>
            </a:r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752927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654713927"/>
              </p:ext>
            </p:extLst>
          </p:nvPr>
        </p:nvGraphicFramePr>
        <p:xfrm>
          <a:off x="493757" y="2674834"/>
          <a:ext cx="11171252" cy="400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3376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51" y="841021"/>
            <a:ext cx="11417804" cy="597238"/>
          </a:xfrm>
        </p:spPr>
        <p:txBody>
          <a:bodyPr rtlCol="0"/>
          <a:lstStyle/>
          <a:p>
            <a:r>
              <a:rPr lang="it-IT" sz="2800" dirty="0"/>
              <a:t>Se SI quale la motivazione principale:</a:t>
            </a:r>
            <a:br>
              <a:rPr lang="it-IT" sz="2800" dirty="0"/>
            </a:br>
            <a:endParaRPr lang="it-IT" sz="2800" dirty="0">
              <a:solidFill>
                <a:srgbClr val="CCFF33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12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213" y="1881502"/>
            <a:ext cx="7559675" cy="360000"/>
          </a:xfrm>
        </p:spPr>
        <p:txBody>
          <a:bodyPr rtlCol="0"/>
          <a:lstStyle/>
          <a:p>
            <a:r>
              <a:rPr lang="it-IT" dirty="0"/>
              <a:t>264 Risposte</a:t>
            </a:r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752927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880659300"/>
              </p:ext>
            </p:extLst>
          </p:nvPr>
        </p:nvGraphicFramePr>
        <p:xfrm>
          <a:off x="256375" y="2983364"/>
          <a:ext cx="5324029" cy="32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ico 10"/>
          <p:cNvGraphicFramePr/>
          <p:nvPr>
            <p:extLst>
              <p:ext uri="{D42A27DB-BD31-4B8C-83A1-F6EECF244321}">
                <p14:modId xmlns:p14="http://schemas.microsoft.com/office/powerpoint/2010/main" val="2925100437"/>
              </p:ext>
            </p:extLst>
          </p:nvPr>
        </p:nvGraphicFramePr>
        <p:xfrm>
          <a:off x="6023362" y="2811024"/>
          <a:ext cx="5324029" cy="32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2436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422444"/>
            <a:ext cx="11417804" cy="945087"/>
          </a:xfrm>
        </p:spPr>
        <p:txBody>
          <a:bodyPr rtlCol="0"/>
          <a:lstStyle/>
          <a:p>
            <a:r>
              <a:rPr lang="it-IT" sz="2800" dirty="0"/>
              <a:t>Se SI quale la motivazione principale:</a:t>
            </a:r>
            <a:br>
              <a:rPr lang="it-IT" sz="2800" dirty="0"/>
            </a:br>
            <a:r>
              <a:rPr lang="it-IT" sz="2800" dirty="0">
                <a:solidFill>
                  <a:srgbClr val="CCFF33"/>
                </a:solidFill>
              </a:rPr>
              <a:t>DATI REGIONALI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13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213" y="1881502"/>
            <a:ext cx="7559675" cy="360000"/>
          </a:xfrm>
        </p:spPr>
        <p:txBody>
          <a:bodyPr rtlCol="0"/>
          <a:lstStyle/>
          <a:p>
            <a:r>
              <a:rPr lang="it-IT" dirty="0"/>
              <a:t>264 Risposte</a:t>
            </a:r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752927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870269224"/>
              </p:ext>
            </p:extLst>
          </p:nvPr>
        </p:nvGraphicFramePr>
        <p:xfrm>
          <a:off x="256374" y="2538101"/>
          <a:ext cx="11528276" cy="4136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6058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51" y="606751"/>
            <a:ext cx="11417804" cy="831508"/>
          </a:xfrm>
        </p:spPr>
        <p:txBody>
          <a:bodyPr rtlCol="0"/>
          <a:lstStyle/>
          <a:p>
            <a:r>
              <a:rPr lang="it-IT" sz="2800" dirty="0"/>
              <a:t>Esiste nel vostro Ospedale o nella vostra ASST una sala operatoria dedicata a pazienti COVID positivi</a:t>
            </a:r>
            <a:endParaRPr lang="it-IT" sz="2800" dirty="0">
              <a:solidFill>
                <a:srgbClr val="CCFF33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14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213" y="1881502"/>
            <a:ext cx="7559675" cy="360000"/>
          </a:xfrm>
        </p:spPr>
        <p:txBody>
          <a:bodyPr rtlCol="0"/>
          <a:lstStyle/>
          <a:p>
            <a:r>
              <a:rPr lang="it-IT" dirty="0"/>
              <a:t>333 Risposte</a:t>
            </a:r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752927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3587667255"/>
              </p:ext>
            </p:extLst>
          </p:nvPr>
        </p:nvGraphicFramePr>
        <p:xfrm>
          <a:off x="344060" y="2858775"/>
          <a:ext cx="4817026" cy="3518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ico 11"/>
          <p:cNvGraphicFramePr/>
          <p:nvPr>
            <p:extLst>
              <p:ext uri="{D42A27DB-BD31-4B8C-83A1-F6EECF244321}">
                <p14:modId xmlns:p14="http://schemas.microsoft.com/office/powerpoint/2010/main" val="874092701"/>
              </p:ext>
            </p:extLst>
          </p:nvPr>
        </p:nvGraphicFramePr>
        <p:xfrm>
          <a:off x="5959912" y="2723538"/>
          <a:ext cx="4817026" cy="3518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39382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51" y="325315"/>
            <a:ext cx="11417804" cy="1112944"/>
          </a:xfrm>
        </p:spPr>
        <p:txBody>
          <a:bodyPr rtlCol="0"/>
          <a:lstStyle/>
          <a:p>
            <a:r>
              <a:rPr lang="it-IT" sz="2800" dirty="0"/>
              <a:t>Esiste nel vostro Ospedale o nella vostra ASST una sala operatoria dedicata a pazienti COVID positivi</a:t>
            </a:r>
            <a:br>
              <a:rPr lang="it-IT" sz="2800" dirty="0"/>
            </a:br>
            <a:r>
              <a:rPr lang="it-IT" sz="2800" dirty="0">
                <a:solidFill>
                  <a:srgbClr val="CCFF33"/>
                </a:solidFill>
              </a:rPr>
              <a:t>DATI REGIONALI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15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213" y="1881502"/>
            <a:ext cx="7559675" cy="360000"/>
          </a:xfrm>
        </p:spPr>
        <p:txBody>
          <a:bodyPr rtlCol="0"/>
          <a:lstStyle/>
          <a:p>
            <a:r>
              <a:rPr lang="it-IT" dirty="0"/>
              <a:t>333 Risposte</a:t>
            </a:r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752927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3070483197"/>
              </p:ext>
            </p:extLst>
          </p:nvPr>
        </p:nvGraphicFramePr>
        <p:xfrm>
          <a:off x="290146" y="2584938"/>
          <a:ext cx="11556092" cy="392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7907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51" y="606751"/>
            <a:ext cx="11417804" cy="831508"/>
          </a:xfrm>
        </p:spPr>
        <p:txBody>
          <a:bodyPr rtlCol="0"/>
          <a:lstStyle/>
          <a:p>
            <a:r>
              <a:rPr lang="it-IT" sz="2800"/>
              <a:t>Ad oggi qual è il numero di pazienti COVID positivi sottoposti ad intervento chirurgico nella vostra UO</a:t>
            </a:r>
            <a:endParaRPr lang="it-IT" sz="2800" dirty="0">
              <a:solidFill>
                <a:srgbClr val="CCFF33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16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213" y="1881502"/>
            <a:ext cx="7559675" cy="360000"/>
          </a:xfrm>
        </p:spPr>
        <p:txBody>
          <a:bodyPr rtlCol="0"/>
          <a:lstStyle/>
          <a:p>
            <a:r>
              <a:rPr lang="it-IT" dirty="0"/>
              <a:t>333 Risposte</a:t>
            </a:r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752927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3198436449"/>
              </p:ext>
            </p:extLst>
          </p:nvPr>
        </p:nvGraphicFramePr>
        <p:xfrm>
          <a:off x="344060" y="2858775"/>
          <a:ext cx="4817026" cy="3518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1060338332"/>
              </p:ext>
            </p:extLst>
          </p:nvPr>
        </p:nvGraphicFramePr>
        <p:xfrm>
          <a:off x="6290353" y="2858775"/>
          <a:ext cx="4817026" cy="3518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76762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51" y="606751"/>
            <a:ext cx="11417804" cy="831508"/>
          </a:xfrm>
        </p:spPr>
        <p:txBody>
          <a:bodyPr rtlCol="0"/>
          <a:lstStyle/>
          <a:p>
            <a:r>
              <a:rPr lang="it-IT" sz="2800" dirty="0"/>
              <a:t>In generale in quale % l’attività è RIPARTITA rispetto all’epoca </a:t>
            </a:r>
            <a:r>
              <a:rPr lang="it-IT" sz="2800" dirty="0" err="1"/>
              <a:t>pre</a:t>
            </a:r>
            <a:r>
              <a:rPr lang="it-IT" sz="2800" dirty="0"/>
              <a:t>-COVID:</a:t>
            </a:r>
            <a:endParaRPr lang="it-IT" sz="2800" dirty="0">
              <a:solidFill>
                <a:srgbClr val="CCFF33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17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213" y="1881502"/>
            <a:ext cx="7559675" cy="360000"/>
          </a:xfrm>
        </p:spPr>
        <p:txBody>
          <a:bodyPr rtlCol="0"/>
          <a:lstStyle/>
          <a:p>
            <a:r>
              <a:rPr lang="it-IT" dirty="0"/>
              <a:t>333 Risposte</a:t>
            </a:r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752927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3738432596"/>
              </p:ext>
            </p:extLst>
          </p:nvPr>
        </p:nvGraphicFramePr>
        <p:xfrm>
          <a:off x="290146" y="2611315"/>
          <a:ext cx="11556092" cy="4245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455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51" y="246185"/>
            <a:ext cx="11417804" cy="1192074"/>
          </a:xfrm>
        </p:spPr>
        <p:txBody>
          <a:bodyPr rtlCol="0"/>
          <a:lstStyle/>
          <a:p>
            <a:r>
              <a:rPr lang="it-IT" sz="2800" dirty="0"/>
              <a:t>In generale in quale % l’attività </a:t>
            </a:r>
            <a:r>
              <a:rPr lang="it-IT" sz="2800" dirty="0">
                <a:solidFill>
                  <a:srgbClr val="FFC000"/>
                </a:solidFill>
              </a:rPr>
              <a:t>chirurgica in elezione </a:t>
            </a:r>
            <a:r>
              <a:rPr lang="it-IT" sz="2800" dirty="0"/>
              <a:t>è RIPARTITA rispetto all’epoca </a:t>
            </a:r>
            <a:r>
              <a:rPr lang="it-IT" sz="2800" dirty="0" err="1"/>
              <a:t>pre</a:t>
            </a:r>
            <a:r>
              <a:rPr lang="it-IT" sz="2800" dirty="0"/>
              <a:t>-COVID:</a:t>
            </a:r>
            <a:br>
              <a:rPr lang="it-IT" sz="2800" dirty="0"/>
            </a:br>
            <a:r>
              <a:rPr lang="it-IT" sz="2800" dirty="0">
                <a:solidFill>
                  <a:srgbClr val="CCFF33"/>
                </a:solidFill>
              </a:rPr>
              <a:t>DATI REGIONALI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18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213" y="1881502"/>
            <a:ext cx="7559675" cy="360000"/>
          </a:xfrm>
        </p:spPr>
        <p:txBody>
          <a:bodyPr rtlCol="0"/>
          <a:lstStyle/>
          <a:p>
            <a:r>
              <a:rPr lang="it-IT" dirty="0"/>
              <a:t>333 Risposte</a:t>
            </a:r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752927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2495252405"/>
              </p:ext>
            </p:extLst>
          </p:nvPr>
        </p:nvGraphicFramePr>
        <p:xfrm>
          <a:off x="184638" y="2479430"/>
          <a:ext cx="11661600" cy="4149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836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51" y="246185"/>
            <a:ext cx="11417804" cy="1192074"/>
          </a:xfrm>
        </p:spPr>
        <p:txBody>
          <a:bodyPr rtlCol="0"/>
          <a:lstStyle/>
          <a:p>
            <a:r>
              <a:rPr lang="it-IT" sz="2800" dirty="0"/>
              <a:t>in quale % l’attività </a:t>
            </a:r>
            <a:r>
              <a:rPr lang="it-IT" sz="2800" dirty="0">
                <a:solidFill>
                  <a:srgbClr val="FFC000"/>
                </a:solidFill>
              </a:rPr>
              <a:t>chirurgica ONCOLOGICA in elezione </a:t>
            </a:r>
            <a:r>
              <a:rPr lang="it-IT" sz="2800" dirty="0"/>
              <a:t>è RIPARTITA rispetto all’epoca </a:t>
            </a:r>
            <a:r>
              <a:rPr lang="it-IT" sz="2800" dirty="0" err="1"/>
              <a:t>pre</a:t>
            </a:r>
            <a:r>
              <a:rPr lang="it-IT" sz="2800" dirty="0"/>
              <a:t>-COVID:</a:t>
            </a:r>
            <a:br>
              <a:rPr lang="it-IT" sz="2800" dirty="0"/>
            </a:br>
            <a:r>
              <a:rPr lang="it-IT" sz="2800" dirty="0">
                <a:solidFill>
                  <a:srgbClr val="CCFF33"/>
                </a:solidFill>
              </a:rPr>
              <a:t>DATI REGIONALI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19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213" y="1881502"/>
            <a:ext cx="7559675" cy="360000"/>
          </a:xfrm>
        </p:spPr>
        <p:txBody>
          <a:bodyPr rtlCol="0"/>
          <a:lstStyle/>
          <a:p>
            <a:r>
              <a:rPr lang="it-IT" dirty="0"/>
              <a:t>333 Risposte</a:t>
            </a:r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752927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605157262"/>
              </p:ext>
            </p:extLst>
          </p:nvPr>
        </p:nvGraphicFramePr>
        <p:xfrm>
          <a:off x="298937" y="2576146"/>
          <a:ext cx="11700317" cy="4088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564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7" y="0"/>
            <a:ext cx="6058185" cy="6858000"/>
          </a:xfrm>
          <a:prstGeom prst="rec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AF7E39F-041F-4A45-A1CF-F8C269887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7343" y="2731934"/>
            <a:ext cx="6903253" cy="317215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/>
          <a:p>
            <a:r>
              <a:rPr lang="it-IT" dirty="0"/>
              <a:t>Data chiusura del sondaggio: giovedì 28 gennaio 2021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9BE4A06-2673-41EF-AF84-96B0EDEC0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7" y="3129954"/>
            <a:ext cx="4585966" cy="1008000"/>
          </a:xfrm>
        </p:spPr>
        <p:txBody>
          <a:bodyPr rtlCol="0"/>
          <a:lstStyle/>
          <a:p>
            <a:r>
              <a:rPr lang="it-IT" dirty="0">
                <a:solidFill>
                  <a:srgbClr val="FFC000"/>
                </a:solidFill>
              </a:rPr>
              <a:t>333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risposte  totali</a:t>
            </a:r>
          </a:p>
        </p:txBody>
      </p:sp>
      <p:sp>
        <p:nvSpPr>
          <p:cNvPr id="9" name="Oggetto 7" descr="Rettangolo beige">
            <a:extLst>
              <a:ext uri="{FF2B5EF4-FFF2-40B4-BE49-F238E27FC236}">
                <a16:creationId xmlns:a16="http://schemas.microsoft.com/office/drawing/2014/main" id="{400AB11A-4D5E-4CDE-BB60-C8578F59C3E0}"/>
              </a:ext>
            </a:extLst>
          </p:cNvPr>
          <p:cNvSpPr/>
          <p:nvPr/>
        </p:nvSpPr>
        <p:spPr bwMode="white">
          <a:xfrm>
            <a:off x="1793360" y="4332686"/>
            <a:ext cx="5137376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pSp>
        <p:nvGrpSpPr>
          <p:cNvPr id="36" name="Gruppo 35" descr="Icona lampadina">
            <a:extLst>
              <a:ext uri="{FF2B5EF4-FFF2-40B4-BE49-F238E27FC236}">
                <a16:creationId xmlns:a16="http://schemas.microsoft.com/office/drawing/2014/main" id="{840CA54E-FBB9-4848-A45D-E086AA4A5012}"/>
              </a:ext>
            </a:extLst>
          </p:cNvPr>
          <p:cNvGrpSpPr>
            <a:grpSpLocks noChangeAspect="1"/>
          </p:cNvGrpSpPr>
          <p:nvPr/>
        </p:nvGrpSpPr>
        <p:grpSpPr>
          <a:xfrm>
            <a:off x="1985345" y="3363146"/>
            <a:ext cx="362015" cy="584795"/>
            <a:chOff x="1684741" y="3186732"/>
            <a:chExt cx="530027" cy="856197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B8ABB65B-B8A5-4C0E-BE4C-E88A7BB3E8A2}"/>
                </a:ext>
              </a:extLst>
            </p:cNvPr>
            <p:cNvSpPr/>
            <p:nvPr/>
          </p:nvSpPr>
          <p:spPr>
            <a:xfrm>
              <a:off x="1817248" y="3777916"/>
              <a:ext cx="265013" cy="61157"/>
            </a:xfrm>
            <a:custGeom>
              <a:avLst/>
              <a:gdLst>
                <a:gd name="connsiteX0" fmla="*/ 30578 w 265013"/>
                <a:gd name="connsiteY0" fmla="*/ 0 h 61156"/>
                <a:gd name="connsiteX1" fmla="*/ 234435 w 265013"/>
                <a:gd name="connsiteY1" fmla="*/ 0 h 61156"/>
                <a:gd name="connsiteX2" fmla="*/ 265013 w 265013"/>
                <a:gd name="connsiteY2" fmla="*/ 30578 h 61156"/>
                <a:gd name="connsiteX3" fmla="*/ 234435 w 265013"/>
                <a:gd name="connsiteY3" fmla="*/ 61157 h 61156"/>
                <a:gd name="connsiteX4" fmla="*/ 30578 w 265013"/>
                <a:gd name="connsiteY4" fmla="*/ 61157 h 61156"/>
                <a:gd name="connsiteX5" fmla="*/ 0 w 265013"/>
                <a:gd name="connsiteY5" fmla="*/ 30578 h 61156"/>
                <a:gd name="connsiteX6" fmla="*/ 30578 w 265013"/>
                <a:gd name="connsiteY6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013" h="61156">
                  <a:moveTo>
                    <a:pt x="30578" y="0"/>
                  </a:moveTo>
                  <a:lnTo>
                    <a:pt x="234435" y="0"/>
                  </a:lnTo>
                  <a:cubicBezTo>
                    <a:pt x="251763" y="0"/>
                    <a:pt x="265013" y="13251"/>
                    <a:pt x="265013" y="30578"/>
                  </a:cubicBezTo>
                  <a:cubicBezTo>
                    <a:pt x="265013" y="47906"/>
                    <a:pt x="251763" y="61157"/>
                    <a:pt x="234435" y="61157"/>
                  </a:cubicBezTo>
                  <a:lnTo>
                    <a:pt x="30578" y="61157"/>
                  </a:lnTo>
                  <a:cubicBezTo>
                    <a:pt x="13251" y="61157"/>
                    <a:pt x="0" y="47906"/>
                    <a:pt x="0" y="30578"/>
                  </a:cubicBezTo>
                  <a:cubicBezTo>
                    <a:pt x="0" y="13251"/>
                    <a:pt x="13251" y="0"/>
                    <a:pt x="30578" y="0"/>
                  </a:cubicBez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D71DD07A-CE80-41D5-AEEB-65192AD34639}"/>
                </a:ext>
              </a:extLst>
            </p:cNvPr>
            <p:cNvSpPr/>
            <p:nvPr/>
          </p:nvSpPr>
          <p:spPr>
            <a:xfrm>
              <a:off x="1817248" y="3879844"/>
              <a:ext cx="265013" cy="61157"/>
            </a:xfrm>
            <a:custGeom>
              <a:avLst/>
              <a:gdLst>
                <a:gd name="connsiteX0" fmla="*/ 30578 w 265013"/>
                <a:gd name="connsiteY0" fmla="*/ 0 h 61156"/>
                <a:gd name="connsiteX1" fmla="*/ 234435 w 265013"/>
                <a:gd name="connsiteY1" fmla="*/ 0 h 61156"/>
                <a:gd name="connsiteX2" fmla="*/ 265013 w 265013"/>
                <a:gd name="connsiteY2" fmla="*/ 30578 h 61156"/>
                <a:gd name="connsiteX3" fmla="*/ 234435 w 265013"/>
                <a:gd name="connsiteY3" fmla="*/ 61157 h 61156"/>
                <a:gd name="connsiteX4" fmla="*/ 30578 w 265013"/>
                <a:gd name="connsiteY4" fmla="*/ 61157 h 61156"/>
                <a:gd name="connsiteX5" fmla="*/ 0 w 265013"/>
                <a:gd name="connsiteY5" fmla="*/ 30578 h 61156"/>
                <a:gd name="connsiteX6" fmla="*/ 30578 w 265013"/>
                <a:gd name="connsiteY6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013" h="61156">
                  <a:moveTo>
                    <a:pt x="30578" y="0"/>
                  </a:moveTo>
                  <a:lnTo>
                    <a:pt x="234435" y="0"/>
                  </a:lnTo>
                  <a:cubicBezTo>
                    <a:pt x="251763" y="0"/>
                    <a:pt x="265013" y="13251"/>
                    <a:pt x="265013" y="30578"/>
                  </a:cubicBezTo>
                  <a:cubicBezTo>
                    <a:pt x="265013" y="47906"/>
                    <a:pt x="251763" y="61157"/>
                    <a:pt x="234435" y="61157"/>
                  </a:cubicBezTo>
                  <a:lnTo>
                    <a:pt x="30578" y="61157"/>
                  </a:lnTo>
                  <a:cubicBezTo>
                    <a:pt x="13251" y="61157"/>
                    <a:pt x="0" y="47906"/>
                    <a:pt x="0" y="30578"/>
                  </a:cubicBezTo>
                  <a:cubicBezTo>
                    <a:pt x="0" y="13251"/>
                    <a:pt x="13251" y="0"/>
                    <a:pt x="30578" y="0"/>
                  </a:cubicBez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0522D638-DE3D-438D-8C73-954C32D8CB63}"/>
                </a:ext>
              </a:extLst>
            </p:cNvPr>
            <p:cNvSpPr/>
            <p:nvPr/>
          </p:nvSpPr>
          <p:spPr>
            <a:xfrm>
              <a:off x="1883501" y="3981772"/>
              <a:ext cx="132507" cy="61157"/>
            </a:xfrm>
            <a:custGeom>
              <a:avLst/>
              <a:gdLst>
                <a:gd name="connsiteX0" fmla="*/ 0 w 132506"/>
                <a:gd name="connsiteY0" fmla="*/ 0 h 61156"/>
                <a:gd name="connsiteX1" fmla="*/ 66253 w 132506"/>
                <a:gd name="connsiteY1" fmla="*/ 61157 h 61156"/>
                <a:gd name="connsiteX2" fmla="*/ 132507 w 132506"/>
                <a:gd name="connsiteY2" fmla="*/ 0 h 61156"/>
                <a:gd name="connsiteX3" fmla="*/ 0 w 132506"/>
                <a:gd name="connsiteY3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506" h="61156">
                  <a:moveTo>
                    <a:pt x="0" y="0"/>
                  </a:moveTo>
                  <a:cubicBezTo>
                    <a:pt x="3058" y="34656"/>
                    <a:pt x="31598" y="61157"/>
                    <a:pt x="66253" y="61157"/>
                  </a:cubicBezTo>
                  <a:cubicBezTo>
                    <a:pt x="100909" y="61157"/>
                    <a:pt x="129449" y="34656"/>
                    <a:pt x="1325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01AB190E-B14D-440E-9910-B22D8C998B54}"/>
                </a:ext>
              </a:extLst>
            </p:cNvPr>
            <p:cNvSpPr/>
            <p:nvPr/>
          </p:nvSpPr>
          <p:spPr>
            <a:xfrm>
              <a:off x="1684741" y="3186732"/>
              <a:ext cx="530027" cy="550412"/>
            </a:xfrm>
            <a:custGeom>
              <a:avLst/>
              <a:gdLst>
                <a:gd name="connsiteX0" fmla="*/ 265013 w 530026"/>
                <a:gd name="connsiteY0" fmla="*/ 0 h 550412"/>
                <a:gd name="connsiteX1" fmla="*/ 265013 w 530026"/>
                <a:gd name="connsiteY1" fmla="*/ 0 h 550412"/>
                <a:gd name="connsiteX2" fmla="*/ 265013 w 530026"/>
                <a:gd name="connsiteY2" fmla="*/ 0 h 550412"/>
                <a:gd name="connsiteX3" fmla="*/ 0 w 530026"/>
                <a:gd name="connsiteY3" fmla="*/ 261956 h 550412"/>
                <a:gd name="connsiteX4" fmla="*/ 0 w 530026"/>
                <a:gd name="connsiteY4" fmla="*/ 271129 h 550412"/>
                <a:gd name="connsiteX5" fmla="*/ 18347 w 530026"/>
                <a:gd name="connsiteY5" fmla="*/ 362864 h 550412"/>
                <a:gd name="connsiteX6" fmla="*/ 64215 w 530026"/>
                <a:gd name="connsiteY6" fmla="*/ 438291 h 550412"/>
                <a:gd name="connsiteX7" fmla="*/ 126391 w 530026"/>
                <a:gd name="connsiteY7" fmla="*/ 539200 h 550412"/>
                <a:gd name="connsiteX8" fmla="*/ 144738 w 530026"/>
                <a:gd name="connsiteY8" fmla="*/ 550412 h 550412"/>
                <a:gd name="connsiteX9" fmla="*/ 385289 w 530026"/>
                <a:gd name="connsiteY9" fmla="*/ 550412 h 550412"/>
                <a:gd name="connsiteX10" fmla="*/ 403636 w 530026"/>
                <a:gd name="connsiteY10" fmla="*/ 539200 h 550412"/>
                <a:gd name="connsiteX11" fmla="*/ 465812 w 530026"/>
                <a:gd name="connsiteY11" fmla="*/ 438291 h 550412"/>
                <a:gd name="connsiteX12" fmla="*/ 511680 w 530026"/>
                <a:gd name="connsiteY12" fmla="*/ 362864 h 550412"/>
                <a:gd name="connsiteX13" fmla="*/ 530027 w 530026"/>
                <a:gd name="connsiteY13" fmla="*/ 271129 h 550412"/>
                <a:gd name="connsiteX14" fmla="*/ 530027 w 530026"/>
                <a:gd name="connsiteY14" fmla="*/ 261956 h 550412"/>
                <a:gd name="connsiteX15" fmla="*/ 265013 w 530026"/>
                <a:gd name="connsiteY15" fmla="*/ 0 h 550412"/>
                <a:gd name="connsiteX16" fmla="*/ 468870 w 530026"/>
                <a:gd name="connsiteY16" fmla="*/ 270110 h 550412"/>
                <a:gd name="connsiteX17" fmla="*/ 454600 w 530026"/>
                <a:gd name="connsiteY17" fmla="*/ 341460 h 550412"/>
                <a:gd name="connsiteX18" fmla="*/ 419944 w 530026"/>
                <a:gd name="connsiteY18" fmla="*/ 397520 h 550412"/>
                <a:gd name="connsiteX19" fmla="*/ 360826 w 530026"/>
                <a:gd name="connsiteY19" fmla="*/ 489256 h 550412"/>
                <a:gd name="connsiteX20" fmla="*/ 265013 w 530026"/>
                <a:gd name="connsiteY20" fmla="*/ 489256 h 550412"/>
                <a:gd name="connsiteX21" fmla="*/ 170220 w 530026"/>
                <a:gd name="connsiteY21" fmla="*/ 489256 h 550412"/>
                <a:gd name="connsiteX22" fmla="*/ 111102 w 530026"/>
                <a:gd name="connsiteY22" fmla="*/ 397520 h 550412"/>
                <a:gd name="connsiteX23" fmla="*/ 76446 w 530026"/>
                <a:gd name="connsiteY23" fmla="*/ 341460 h 550412"/>
                <a:gd name="connsiteX24" fmla="*/ 62176 w 530026"/>
                <a:gd name="connsiteY24" fmla="*/ 270110 h 550412"/>
                <a:gd name="connsiteX25" fmla="*/ 62176 w 530026"/>
                <a:gd name="connsiteY25" fmla="*/ 261956 h 550412"/>
                <a:gd name="connsiteX26" fmla="*/ 266033 w 530026"/>
                <a:gd name="connsiteY26" fmla="*/ 60138 h 550412"/>
                <a:gd name="connsiteX27" fmla="*/ 266033 w 530026"/>
                <a:gd name="connsiteY27" fmla="*/ 60138 h 550412"/>
                <a:gd name="connsiteX28" fmla="*/ 266033 w 530026"/>
                <a:gd name="connsiteY28" fmla="*/ 60138 h 550412"/>
                <a:gd name="connsiteX29" fmla="*/ 266033 w 530026"/>
                <a:gd name="connsiteY29" fmla="*/ 60138 h 550412"/>
                <a:gd name="connsiteX30" fmla="*/ 266033 w 530026"/>
                <a:gd name="connsiteY30" fmla="*/ 60138 h 550412"/>
                <a:gd name="connsiteX31" fmla="*/ 266033 w 530026"/>
                <a:gd name="connsiteY31" fmla="*/ 60138 h 550412"/>
                <a:gd name="connsiteX32" fmla="*/ 266033 w 530026"/>
                <a:gd name="connsiteY32" fmla="*/ 60138 h 550412"/>
                <a:gd name="connsiteX33" fmla="*/ 469889 w 530026"/>
                <a:gd name="connsiteY33" fmla="*/ 261956 h 550412"/>
                <a:gd name="connsiteX34" fmla="*/ 469889 w 530026"/>
                <a:gd name="connsiteY34" fmla="*/ 270110 h 55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0026" h="550412">
                  <a:moveTo>
                    <a:pt x="265013" y="0"/>
                  </a:moveTo>
                  <a:cubicBezTo>
                    <a:pt x="265013" y="0"/>
                    <a:pt x="265013" y="0"/>
                    <a:pt x="265013" y="0"/>
                  </a:cubicBezTo>
                  <a:cubicBezTo>
                    <a:pt x="265013" y="0"/>
                    <a:pt x="265013" y="0"/>
                    <a:pt x="265013" y="0"/>
                  </a:cubicBezTo>
                  <a:cubicBezTo>
                    <a:pt x="120275" y="1019"/>
                    <a:pt x="3058" y="117217"/>
                    <a:pt x="0" y="261956"/>
                  </a:cubicBezTo>
                  <a:lnTo>
                    <a:pt x="0" y="271129"/>
                  </a:lnTo>
                  <a:cubicBezTo>
                    <a:pt x="1019" y="302727"/>
                    <a:pt x="7135" y="333305"/>
                    <a:pt x="18347" y="362864"/>
                  </a:cubicBezTo>
                  <a:cubicBezTo>
                    <a:pt x="29559" y="390385"/>
                    <a:pt x="44848" y="415867"/>
                    <a:pt x="64215" y="438291"/>
                  </a:cubicBezTo>
                  <a:cubicBezTo>
                    <a:pt x="88678" y="464793"/>
                    <a:pt x="115179" y="516776"/>
                    <a:pt x="126391" y="539200"/>
                  </a:cubicBezTo>
                  <a:cubicBezTo>
                    <a:pt x="129449" y="546335"/>
                    <a:pt x="136584" y="550412"/>
                    <a:pt x="144738" y="550412"/>
                  </a:cubicBezTo>
                  <a:lnTo>
                    <a:pt x="385289" y="550412"/>
                  </a:lnTo>
                  <a:cubicBezTo>
                    <a:pt x="393443" y="550412"/>
                    <a:pt x="400578" y="546335"/>
                    <a:pt x="403636" y="539200"/>
                  </a:cubicBezTo>
                  <a:cubicBezTo>
                    <a:pt x="414848" y="516776"/>
                    <a:pt x="441349" y="464793"/>
                    <a:pt x="465812" y="438291"/>
                  </a:cubicBezTo>
                  <a:cubicBezTo>
                    <a:pt x="485178" y="415867"/>
                    <a:pt x="501487" y="390385"/>
                    <a:pt x="511680" y="362864"/>
                  </a:cubicBezTo>
                  <a:cubicBezTo>
                    <a:pt x="522892" y="333305"/>
                    <a:pt x="529008" y="302727"/>
                    <a:pt x="530027" y="271129"/>
                  </a:cubicBezTo>
                  <a:lnTo>
                    <a:pt x="530027" y="261956"/>
                  </a:lnTo>
                  <a:cubicBezTo>
                    <a:pt x="526969" y="117217"/>
                    <a:pt x="409752" y="1019"/>
                    <a:pt x="265013" y="0"/>
                  </a:cubicBezTo>
                  <a:close/>
                  <a:moveTo>
                    <a:pt x="468870" y="270110"/>
                  </a:moveTo>
                  <a:cubicBezTo>
                    <a:pt x="467851" y="294573"/>
                    <a:pt x="462754" y="319035"/>
                    <a:pt x="454600" y="341460"/>
                  </a:cubicBezTo>
                  <a:cubicBezTo>
                    <a:pt x="446446" y="361845"/>
                    <a:pt x="435234" y="381212"/>
                    <a:pt x="419944" y="397520"/>
                  </a:cubicBezTo>
                  <a:cubicBezTo>
                    <a:pt x="396501" y="426060"/>
                    <a:pt x="376115" y="456638"/>
                    <a:pt x="360826" y="489256"/>
                  </a:cubicBezTo>
                  <a:lnTo>
                    <a:pt x="265013" y="489256"/>
                  </a:lnTo>
                  <a:lnTo>
                    <a:pt x="170220" y="489256"/>
                  </a:lnTo>
                  <a:cubicBezTo>
                    <a:pt x="153912" y="456638"/>
                    <a:pt x="133526" y="426060"/>
                    <a:pt x="111102" y="397520"/>
                  </a:cubicBezTo>
                  <a:cubicBezTo>
                    <a:pt x="96832" y="381212"/>
                    <a:pt x="84600" y="361845"/>
                    <a:pt x="76446" y="341460"/>
                  </a:cubicBezTo>
                  <a:cubicBezTo>
                    <a:pt x="67273" y="319035"/>
                    <a:pt x="63196" y="294573"/>
                    <a:pt x="62176" y="270110"/>
                  </a:cubicBezTo>
                  <a:lnTo>
                    <a:pt x="62176" y="261956"/>
                  </a:lnTo>
                  <a:cubicBezTo>
                    <a:pt x="64215" y="150854"/>
                    <a:pt x="154931" y="61157"/>
                    <a:pt x="266033" y="60138"/>
                  </a:cubicBezTo>
                  <a:lnTo>
                    <a:pt x="266033" y="60138"/>
                  </a:lnTo>
                  <a:lnTo>
                    <a:pt x="266033" y="60138"/>
                  </a:lnTo>
                  <a:cubicBezTo>
                    <a:pt x="266033" y="60138"/>
                    <a:pt x="266033" y="60138"/>
                    <a:pt x="266033" y="60138"/>
                  </a:cubicBezTo>
                  <a:cubicBezTo>
                    <a:pt x="266033" y="60138"/>
                    <a:pt x="266033" y="60138"/>
                    <a:pt x="266033" y="60138"/>
                  </a:cubicBezTo>
                  <a:lnTo>
                    <a:pt x="266033" y="60138"/>
                  </a:lnTo>
                  <a:lnTo>
                    <a:pt x="266033" y="60138"/>
                  </a:lnTo>
                  <a:cubicBezTo>
                    <a:pt x="377134" y="61157"/>
                    <a:pt x="467851" y="149835"/>
                    <a:pt x="469889" y="261956"/>
                  </a:cubicBezTo>
                  <a:lnTo>
                    <a:pt x="469889" y="270110"/>
                  </a:ln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</p:grpSp>
      <p:sp>
        <p:nvSpPr>
          <p:cNvPr id="48" name="Rettangolo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7" y="5904087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52" name="Segnaposto numero diapositiva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/>
              <a:t>2</a:t>
            </a:fld>
            <a:endParaRPr lang="it-IT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8CDC0198-E919-4071-9C4B-5B3D19A46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713143" y="3198674"/>
            <a:ext cx="906419" cy="906419"/>
            <a:chOff x="5482999" y="1607028"/>
            <a:chExt cx="1200866" cy="1200866"/>
          </a:xfrm>
        </p:grpSpPr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667DDF34-4085-4945-A320-585AC8EBAAF2}"/>
                </a:ext>
              </a:extLst>
            </p:cNvPr>
            <p:cNvSpPr/>
            <p:nvPr/>
          </p:nvSpPr>
          <p:spPr>
            <a:xfrm>
              <a:off x="5587207" y="1711236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ED521D40-9109-4214-B458-FAB53B1DA80D}"/>
                </a:ext>
              </a:extLst>
            </p:cNvPr>
            <p:cNvSpPr/>
            <p:nvPr/>
          </p:nvSpPr>
          <p:spPr>
            <a:xfrm>
              <a:off x="5482999" y="1607028"/>
              <a:ext cx="1200866" cy="1200866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043203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51" y="386862"/>
            <a:ext cx="11417804" cy="1051397"/>
          </a:xfrm>
        </p:spPr>
        <p:txBody>
          <a:bodyPr rtlCol="0"/>
          <a:lstStyle/>
          <a:p>
            <a:r>
              <a:rPr lang="it-IT" sz="2800" dirty="0"/>
              <a:t>L’attività chirurgica oncologica viene ancora svolta in collaborazione con i centri HUB codificati a livello regionale?</a:t>
            </a:r>
            <a:endParaRPr lang="it-IT" sz="2800" dirty="0">
              <a:solidFill>
                <a:srgbClr val="CCFF33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20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213" y="1881502"/>
            <a:ext cx="7559675" cy="360000"/>
          </a:xfrm>
        </p:spPr>
        <p:txBody>
          <a:bodyPr rtlCol="0"/>
          <a:lstStyle/>
          <a:p>
            <a:r>
              <a:rPr lang="it-IT" dirty="0"/>
              <a:t>333 Risposte</a:t>
            </a:r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752927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val="2148104373"/>
              </p:ext>
            </p:extLst>
          </p:nvPr>
        </p:nvGraphicFramePr>
        <p:xfrm>
          <a:off x="273539" y="2857500"/>
          <a:ext cx="4773246" cy="351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ico 10"/>
          <p:cNvGraphicFramePr/>
          <p:nvPr>
            <p:extLst>
              <p:ext uri="{D42A27DB-BD31-4B8C-83A1-F6EECF244321}">
                <p14:modId xmlns:p14="http://schemas.microsoft.com/office/powerpoint/2010/main" val="2345562456"/>
              </p:ext>
            </p:extLst>
          </p:nvPr>
        </p:nvGraphicFramePr>
        <p:xfrm>
          <a:off x="6554178" y="2857500"/>
          <a:ext cx="4773246" cy="351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96906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51" y="246185"/>
            <a:ext cx="11417804" cy="1192074"/>
          </a:xfrm>
        </p:spPr>
        <p:txBody>
          <a:bodyPr rtlCol="0"/>
          <a:lstStyle/>
          <a:p>
            <a:r>
              <a:rPr lang="it-IT" sz="2800" dirty="0"/>
              <a:t>in quale % l’attività </a:t>
            </a:r>
            <a:r>
              <a:rPr lang="it-IT" sz="2800" dirty="0">
                <a:solidFill>
                  <a:srgbClr val="FFC000"/>
                </a:solidFill>
              </a:rPr>
              <a:t>chirurgica per patologia benigna </a:t>
            </a:r>
            <a:r>
              <a:rPr lang="it-IT" sz="2800" dirty="0"/>
              <a:t>è RIPARTITA rispetto all’epoca </a:t>
            </a:r>
            <a:r>
              <a:rPr lang="it-IT" sz="2800" dirty="0" err="1"/>
              <a:t>pre</a:t>
            </a:r>
            <a:r>
              <a:rPr lang="it-IT" sz="2800" dirty="0"/>
              <a:t>-COVID:</a:t>
            </a:r>
            <a:br>
              <a:rPr lang="it-IT" sz="2800" dirty="0"/>
            </a:br>
            <a:r>
              <a:rPr lang="it-IT" sz="2800" dirty="0">
                <a:solidFill>
                  <a:srgbClr val="CCFF33"/>
                </a:solidFill>
              </a:rPr>
              <a:t>DATI REGIONALI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21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213" y="1881502"/>
            <a:ext cx="7559675" cy="360000"/>
          </a:xfrm>
        </p:spPr>
        <p:txBody>
          <a:bodyPr rtlCol="0"/>
          <a:lstStyle/>
          <a:p>
            <a:r>
              <a:rPr lang="it-IT" dirty="0"/>
              <a:t>333 Risposte</a:t>
            </a:r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752927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747888513"/>
              </p:ext>
            </p:extLst>
          </p:nvPr>
        </p:nvGraphicFramePr>
        <p:xfrm>
          <a:off x="211015" y="2576147"/>
          <a:ext cx="11635223" cy="4141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8392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31" y="246185"/>
            <a:ext cx="11538507" cy="1192074"/>
          </a:xfrm>
        </p:spPr>
        <p:txBody>
          <a:bodyPr rtlCol="0"/>
          <a:lstStyle/>
          <a:p>
            <a:r>
              <a:rPr lang="it-IT" sz="2800" dirty="0"/>
              <a:t>In generale in quale % l’attività </a:t>
            </a:r>
            <a:r>
              <a:rPr lang="it-IT" sz="2800" dirty="0">
                <a:solidFill>
                  <a:srgbClr val="FFC000"/>
                </a:solidFill>
              </a:rPr>
              <a:t>chirurgica in URGENZA </a:t>
            </a:r>
            <a:r>
              <a:rPr lang="it-IT" sz="2800" dirty="0"/>
              <a:t>è RIPARTITA rispetto all’epoca </a:t>
            </a:r>
            <a:r>
              <a:rPr lang="it-IT" sz="2800" dirty="0" err="1"/>
              <a:t>pre</a:t>
            </a:r>
            <a:r>
              <a:rPr lang="it-IT" sz="2800" dirty="0"/>
              <a:t>-COVID:</a:t>
            </a:r>
            <a:br>
              <a:rPr lang="it-IT" sz="2800" dirty="0"/>
            </a:br>
            <a:r>
              <a:rPr lang="it-IT" sz="2800" dirty="0">
                <a:solidFill>
                  <a:srgbClr val="CCFF33"/>
                </a:solidFill>
              </a:rPr>
              <a:t>DATI REGIONALI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22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213" y="1881502"/>
            <a:ext cx="7559675" cy="360000"/>
          </a:xfrm>
        </p:spPr>
        <p:txBody>
          <a:bodyPr rtlCol="0"/>
          <a:lstStyle/>
          <a:p>
            <a:r>
              <a:rPr lang="it-IT" dirty="0"/>
              <a:t>333 Risposte</a:t>
            </a:r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752927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1258887994"/>
              </p:ext>
            </p:extLst>
          </p:nvPr>
        </p:nvGraphicFramePr>
        <p:xfrm>
          <a:off x="114300" y="2593731"/>
          <a:ext cx="11731937" cy="4264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3864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31" y="246185"/>
            <a:ext cx="11538507" cy="1192074"/>
          </a:xfrm>
        </p:spPr>
        <p:txBody>
          <a:bodyPr rtlCol="0"/>
          <a:lstStyle/>
          <a:p>
            <a:r>
              <a:rPr lang="it-IT" sz="2800" dirty="0"/>
              <a:t>In generale in quale % </a:t>
            </a:r>
            <a:r>
              <a:rPr lang="it-IT" sz="2800"/>
              <a:t>l’attività </a:t>
            </a:r>
            <a:r>
              <a:rPr lang="it-IT" sz="2800">
                <a:solidFill>
                  <a:srgbClr val="FFC000"/>
                </a:solidFill>
              </a:rPr>
              <a:t>DIAGNOSTICA </a:t>
            </a:r>
            <a:r>
              <a:rPr lang="it-IT" sz="2800"/>
              <a:t>è </a:t>
            </a:r>
            <a:r>
              <a:rPr lang="it-IT" sz="2800" dirty="0"/>
              <a:t>RIPARTITA rispetto all’epoca </a:t>
            </a:r>
            <a:r>
              <a:rPr lang="it-IT" sz="2800" dirty="0" err="1"/>
              <a:t>pre</a:t>
            </a:r>
            <a:r>
              <a:rPr lang="it-IT" sz="2800" dirty="0"/>
              <a:t>-COVID:</a:t>
            </a:r>
            <a:br>
              <a:rPr lang="it-IT" sz="2800" dirty="0"/>
            </a:br>
            <a:r>
              <a:rPr lang="it-IT" sz="2800" dirty="0">
                <a:solidFill>
                  <a:srgbClr val="CCFF33"/>
                </a:solidFill>
              </a:rPr>
              <a:t>DATI REGIONALI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23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213" y="1881502"/>
            <a:ext cx="7559675" cy="360000"/>
          </a:xfrm>
        </p:spPr>
        <p:txBody>
          <a:bodyPr rtlCol="0"/>
          <a:lstStyle/>
          <a:p>
            <a:r>
              <a:rPr lang="it-IT" dirty="0"/>
              <a:t>333 Risposte</a:t>
            </a:r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752927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3158758147"/>
              </p:ext>
            </p:extLst>
          </p:nvPr>
        </p:nvGraphicFramePr>
        <p:xfrm>
          <a:off x="307731" y="2532184"/>
          <a:ext cx="11538507" cy="4141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295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7" y="0"/>
            <a:ext cx="6058185" cy="6858000"/>
          </a:xfrm>
          <a:prstGeom prst="rec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AF7E39F-041F-4A45-A1CF-F8C269887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7343" y="2731934"/>
            <a:ext cx="6903253" cy="317215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/>
          <a:p>
            <a:r>
              <a:rPr lang="it-IT" dirty="0"/>
              <a:t>Data chiusura del sondaggio: giovedì 28 gennaio 2021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9BE4A06-2673-41EF-AF84-96B0EDEC0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7" y="3129954"/>
            <a:ext cx="4585966" cy="1008000"/>
          </a:xfrm>
        </p:spPr>
        <p:txBody>
          <a:bodyPr rtlCol="0"/>
          <a:lstStyle/>
          <a:p>
            <a:r>
              <a:rPr lang="it-IT" dirty="0">
                <a:solidFill>
                  <a:srgbClr val="FFC000"/>
                </a:solidFill>
              </a:rPr>
              <a:t>333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risposte  totali</a:t>
            </a:r>
          </a:p>
        </p:txBody>
      </p:sp>
      <p:sp>
        <p:nvSpPr>
          <p:cNvPr id="9" name="Oggetto 7" descr="Rettangolo beige">
            <a:extLst>
              <a:ext uri="{FF2B5EF4-FFF2-40B4-BE49-F238E27FC236}">
                <a16:creationId xmlns:a16="http://schemas.microsoft.com/office/drawing/2014/main" id="{400AB11A-4D5E-4CDE-BB60-C8578F59C3E0}"/>
              </a:ext>
            </a:extLst>
          </p:cNvPr>
          <p:cNvSpPr/>
          <p:nvPr/>
        </p:nvSpPr>
        <p:spPr bwMode="white">
          <a:xfrm>
            <a:off x="1793360" y="4332686"/>
            <a:ext cx="5137376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pSp>
        <p:nvGrpSpPr>
          <p:cNvPr id="36" name="Gruppo 35" descr="Icona lampadina">
            <a:extLst>
              <a:ext uri="{FF2B5EF4-FFF2-40B4-BE49-F238E27FC236}">
                <a16:creationId xmlns:a16="http://schemas.microsoft.com/office/drawing/2014/main" id="{840CA54E-FBB9-4848-A45D-E086AA4A5012}"/>
              </a:ext>
            </a:extLst>
          </p:cNvPr>
          <p:cNvGrpSpPr>
            <a:grpSpLocks noChangeAspect="1"/>
          </p:cNvGrpSpPr>
          <p:nvPr/>
        </p:nvGrpSpPr>
        <p:grpSpPr>
          <a:xfrm>
            <a:off x="1985345" y="3363146"/>
            <a:ext cx="362015" cy="584795"/>
            <a:chOff x="1684741" y="3186732"/>
            <a:chExt cx="530027" cy="856197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B8ABB65B-B8A5-4C0E-BE4C-E88A7BB3E8A2}"/>
                </a:ext>
              </a:extLst>
            </p:cNvPr>
            <p:cNvSpPr/>
            <p:nvPr/>
          </p:nvSpPr>
          <p:spPr>
            <a:xfrm>
              <a:off x="1817248" y="3777916"/>
              <a:ext cx="265013" cy="61157"/>
            </a:xfrm>
            <a:custGeom>
              <a:avLst/>
              <a:gdLst>
                <a:gd name="connsiteX0" fmla="*/ 30578 w 265013"/>
                <a:gd name="connsiteY0" fmla="*/ 0 h 61156"/>
                <a:gd name="connsiteX1" fmla="*/ 234435 w 265013"/>
                <a:gd name="connsiteY1" fmla="*/ 0 h 61156"/>
                <a:gd name="connsiteX2" fmla="*/ 265013 w 265013"/>
                <a:gd name="connsiteY2" fmla="*/ 30578 h 61156"/>
                <a:gd name="connsiteX3" fmla="*/ 234435 w 265013"/>
                <a:gd name="connsiteY3" fmla="*/ 61157 h 61156"/>
                <a:gd name="connsiteX4" fmla="*/ 30578 w 265013"/>
                <a:gd name="connsiteY4" fmla="*/ 61157 h 61156"/>
                <a:gd name="connsiteX5" fmla="*/ 0 w 265013"/>
                <a:gd name="connsiteY5" fmla="*/ 30578 h 61156"/>
                <a:gd name="connsiteX6" fmla="*/ 30578 w 265013"/>
                <a:gd name="connsiteY6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013" h="61156">
                  <a:moveTo>
                    <a:pt x="30578" y="0"/>
                  </a:moveTo>
                  <a:lnTo>
                    <a:pt x="234435" y="0"/>
                  </a:lnTo>
                  <a:cubicBezTo>
                    <a:pt x="251763" y="0"/>
                    <a:pt x="265013" y="13251"/>
                    <a:pt x="265013" y="30578"/>
                  </a:cubicBezTo>
                  <a:cubicBezTo>
                    <a:pt x="265013" y="47906"/>
                    <a:pt x="251763" y="61157"/>
                    <a:pt x="234435" y="61157"/>
                  </a:cubicBezTo>
                  <a:lnTo>
                    <a:pt x="30578" y="61157"/>
                  </a:lnTo>
                  <a:cubicBezTo>
                    <a:pt x="13251" y="61157"/>
                    <a:pt x="0" y="47906"/>
                    <a:pt x="0" y="30578"/>
                  </a:cubicBezTo>
                  <a:cubicBezTo>
                    <a:pt x="0" y="13251"/>
                    <a:pt x="13251" y="0"/>
                    <a:pt x="30578" y="0"/>
                  </a:cubicBez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D71DD07A-CE80-41D5-AEEB-65192AD34639}"/>
                </a:ext>
              </a:extLst>
            </p:cNvPr>
            <p:cNvSpPr/>
            <p:nvPr/>
          </p:nvSpPr>
          <p:spPr>
            <a:xfrm>
              <a:off x="1817248" y="3879844"/>
              <a:ext cx="265013" cy="61157"/>
            </a:xfrm>
            <a:custGeom>
              <a:avLst/>
              <a:gdLst>
                <a:gd name="connsiteX0" fmla="*/ 30578 w 265013"/>
                <a:gd name="connsiteY0" fmla="*/ 0 h 61156"/>
                <a:gd name="connsiteX1" fmla="*/ 234435 w 265013"/>
                <a:gd name="connsiteY1" fmla="*/ 0 h 61156"/>
                <a:gd name="connsiteX2" fmla="*/ 265013 w 265013"/>
                <a:gd name="connsiteY2" fmla="*/ 30578 h 61156"/>
                <a:gd name="connsiteX3" fmla="*/ 234435 w 265013"/>
                <a:gd name="connsiteY3" fmla="*/ 61157 h 61156"/>
                <a:gd name="connsiteX4" fmla="*/ 30578 w 265013"/>
                <a:gd name="connsiteY4" fmla="*/ 61157 h 61156"/>
                <a:gd name="connsiteX5" fmla="*/ 0 w 265013"/>
                <a:gd name="connsiteY5" fmla="*/ 30578 h 61156"/>
                <a:gd name="connsiteX6" fmla="*/ 30578 w 265013"/>
                <a:gd name="connsiteY6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013" h="61156">
                  <a:moveTo>
                    <a:pt x="30578" y="0"/>
                  </a:moveTo>
                  <a:lnTo>
                    <a:pt x="234435" y="0"/>
                  </a:lnTo>
                  <a:cubicBezTo>
                    <a:pt x="251763" y="0"/>
                    <a:pt x="265013" y="13251"/>
                    <a:pt x="265013" y="30578"/>
                  </a:cubicBezTo>
                  <a:cubicBezTo>
                    <a:pt x="265013" y="47906"/>
                    <a:pt x="251763" y="61157"/>
                    <a:pt x="234435" y="61157"/>
                  </a:cubicBezTo>
                  <a:lnTo>
                    <a:pt x="30578" y="61157"/>
                  </a:lnTo>
                  <a:cubicBezTo>
                    <a:pt x="13251" y="61157"/>
                    <a:pt x="0" y="47906"/>
                    <a:pt x="0" y="30578"/>
                  </a:cubicBezTo>
                  <a:cubicBezTo>
                    <a:pt x="0" y="13251"/>
                    <a:pt x="13251" y="0"/>
                    <a:pt x="30578" y="0"/>
                  </a:cubicBez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0522D638-DE3D-438D-8C73-954C32D8CB63}"/>
                </a:ext>
              </a:extLst>
            </p:cNvPr>
            <p:cNvSpPr/>
            <p:nvPr/>
          </p:nvSpPr>
          <p:spPr>
            <a:xfrm>
              <a:off x="1883501" y="3981772"/>
              <a:ext cx="132507" cy="61157"/>
            </a:xfrm>
            <a:custGeom>
              <a:avLst/>
              <a:gdLst>
                <a:gd name="connsiteX0" fmla="*/ 0 w 132506"/>
                <a:gd name="connsiteY0" fmla="*/ 0 h 61156"/>
                <a:gd name="connsiteX1" fmla="*/ 66253 w 132506"/>
                <a:gd name="connsiteY1" fmla="*/ 61157 h 61156"/>
                <a:gd name="connsiteX2" fmla="*/ 132507 w 132506"/>
                <a:gd name="connsiteY2" fmla="*/ 0 h 61156"/>
                <a:gd name="connsiteX3" fmla="*/ 0 w 132506"/>
                <a:gd name="connsiteY3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506" h="61156">
                  <a:moveTo>
                    <a:pt x="0" y="0"/>
                  </a:moveTo>
                  <a:cubicBezTo>
                    <a:pt x="3058" y="34656"/>
                    <a:pt x="31598" y="61157"/>
                    <a:pt x="66253" y="61157"/>
                  </a:cubicBezTo>
                  <a:cubicBezTo>
                    <a:pt x="100909" y="61157"/>
                    <a:pt x="129449" y="34656"/>
                    <a:pt x="1325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01AB190E-B14D-440E-9910-B22D8C998B54}"/>
                </a:ext>
              </a:extLst>
            </p:cNvPr>
            <p:cNvSpPr/>
            <p:nvPr/>
          </p:nvSpPr>
          <p:spPr>
            <a:xfrm>
              <a:off x="1684741" y="3186732"/>
              <a:ext cx="530027" cy="550412"/>
            </a:xfrm>
            <a:custGeom>
              <a:avLst/>
              <a:gdLst>
                <a:gd name="connsiteX0" fmla="*/ 265013 w 530026"/>
                <a:gd name="connsiteY0" fmla="*/ 0 h 550412"/>
                <a:gd name="connsiteX1" fmla="*/ 265013 w 530026"/>
                <a:gd name="connsiteY1" fmla="*/ 0 h 550412"/>
                <a:gd name="connsiteX2" fmla="*/ 265013 w 530026"/>
                <a:gd name="connsiteY2" fmla="*/ 0 h 550412"/>
                <a:gd name="connsiteX3" fmla="*/ 0 w 530026"/>
                <a:gd name="connsiteY3" fmla="*/ 261956 h 550412"/>
                <a:gd name="connsiteX4" fmla="*/ 0 w 530026"/>
                <a:gd name="connsiteY4" fmla="*/ 271129 h 550412"/>
                <a:gd name="connsiteX5" fmla="*/ 18347 w 530026"/>
                <a:gd name="connsiteY5" fmla="*/ 362864 h 550412"/>
                <a:gd name="connsiteX6" fmla="*/ 64215 w 530026"/>
                <a:gd name="connsiteY6" fmla="*/ 438291 h 550412"/>
                <a:gd name="connsiteX7" fmla="*/ 126391 w 530026"/>
                <a:gd name="connsiteY7" fmla="*/ 539200 h 550412"/>
                <a:gd name="connsiteX8" fmla="*/ 144738 w 530026"/>
                <a:gd name="connsiteY8" fmla="*/ 550412 h 550412"/>
                <a:gd name="connsiteX9" fmla="*/ 385289 w 530026"/>
                <a:gd name="connsiteY9" fmla="*/ 550412 h 550412"/>
                <a:gd name="connsiteX10" fmla="*/ 403636 w 530026"/>
                <a:gd name="connsiteY10" fmla="*/ 539200 h 550412"/>
                <a:gd name="connsiteX11" fmla="*/ 465812 w 530026"/>
                <a:gd name="connsiteY11" fmla="*/ 438291 h 550412"/>
                <a:gd name="connsiteX12" fmla="*/ 511680 w 530026"/>
                <a:gd name="connsiteY12" fmla="*/ 362864 h 550412"/>
                <a:gd name="connsiteX13" fmla="*/ 530027 w 530026"/>
                <a:gd name="connsiteY13" fmla="*/ 271129 h 550412"/>
                <a:gd name="connsiteX14" fmla="*/ 530027 w 530026"/>
                <a:gd name="connsiteY14" fmla="*/ 261956 h 550412"/>
                <a:gd name="connsiteX15" fmla="*/ 265013 w 530026"/>
                <a:gd name="connsiteY15" fmla="*/ 0 h 550412"/>
                <a:gd name="connsiteX16" fmla="*/ 468870 w 530026"/>
                <a:gd name="connsiteY16" fmla="*/ 270110 h 550412"/>
                <a:gd name="connsiteX17" fmla="*/ 454600 w 530026"/>
                <a:gd name="connsiteY17" fmla="*/ 341460 h 550412"/>
                <a:gd name="connsiteX18" fmla="*/ 419944 w 530026"/>
                <a:gd name="connsiteY18" fmla="*/ 397520 h 550412"/>
                <a:gd name="connsiteX19" fmla="*/ 360826 w 530026"/>
                <a:gd name="connsiteY19" fmla="*/ 489256 h 550412"/>
                <a:gd name="connsiteX20" fmla="*/ 265013 w 530026"/>
                <a:gd name="connsiteY20" fmla="*/ 489256 h 550412"/>
                <a:gd name="connsiteX21" fmla="*/ 170220 w 530026"/>
                <a:gd name="connsiteY21" fmla="*/ 489256 h 550412"/>
                <a:gd name="connsiteX22" fmla="*/ 111102 w 530026"/>
                <a:gd name="connsiteY22" fmla="*/ 397520 h 550412"/>
                <a:gd name="connsiteX23" fmla="*/ 76446 w 530026"/>
                <a:gd name="connsiteY23" fmla="*/ 341460 h 550412"/>
                <a:gd name="connsiteX24" fmla="*/ 62176 w 530026"/>
                <a:gd name="connsiteY24" fmla="*/ 270110 h 550412"/>
                <a:gd name="connsiteX25" fmla="*/ 62176 w 530026"/>
                <a:gd name="connsiteY25" fmla="*/ 261956 h 550412"/>
                <a:gd name="connsiteX26" fmla="*/ 266033 w 530026"/>
                <a:gd name="connsiteY26" fmla="*/ 60138 h 550412"/>
                <a:gd name="connsiteX27" fmla="*/ 266033 w 530026"/>
                <a:gd name="connsiteY27" fmla="*/ 60138 h 550412"/>
                <a:gd name="connsiteX28" fmla="*/ 266033 w 530026"/>
                <a:gd name="connsiteY28" fmla="*/ 60138 h 550412"/>
                <a:gd name="connsiteX29" fmla="*/ 266033 w 530026"/>
                <a:gd name="connsiteY29" fmla="*/ 60138 h 550412"/>
                <a:gd name="connsiteX30" fmla="*/ 266033 w 530026"/>
                <a:gd name="connsiteY30" fmla="*/ 60138 h 550412"/>
                <a:gd name="connsiteX31" fmla="*/ 266033 w 530026"/>
                <a:gd name="connsiteY31" fmla="*/ 60138 h 550412"/>
                <a:gd name="connsiteX32" fmla="*/ 266033 w 530026"/>
                <a:gd name="connsiteY32" fmla="*/ 60138 h 550412"/>
                <a:gd name="connsiteX33" fmla="*/ 469889 w 530026"/>
                <a:gd name="connsiteY33" fmla="*/ 261956 h 550412"/>
                <a:gd name="connsiteX34" fmla="*/ 469889 w 530026"/>
                <a:gd name="connsiteY34" fmla="*/ 270110 h 55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0026" h="550412">
                  <a:moveTo>
                    <a:pt x="265013" y="0"/>
                  </a:moveTo>
                  <a:cubicBezTo>
                    <a:pt x="265013" y="0"/>
                    <a:pt x="265013" y="0"/>
                    <a:pt x="265013" y="0"/>
                  </a:cubicBezTo>
                  <a:cubicBezTo>
                    <a:pt x="265013" y="0"/>
                    <a:pt x="265013" y="0"/>
                    <a:pt x="265013" y="0"/>
                  </a:cubicBezTo>
                  <a:cubicBezTo>
                    <a:pt x="120275" y="1019"/>
                    <a:pt x="3058" y="117217"/>
                    <a:pt x="0" y="261956"/>
                  </a:cubicBezTo>
                  <a:lnTo>
                    <a:pt x="0" y="271129"/>
                  </a:lnTo>
                  <a:cubicBezTo>
                    <a:pt x="1019" y="302727"/>
                    <a:pt x="7135" y="333305"/>
                    <a:pt x="18347" y="362864"/>
                  </a:cubicBezTo>
                  <a:cubicBezTo>
                    <a:pt x="29559" y="390385"/>
                    <a:pt x="44848" y="415867"/>
                    <a:pt x="64215" y="438291"/>
                  </a:cubicBezTo>
                  <a:cubicBezTo>
                    <a:pt x="88678" y="464793"/>
                    <a:pt x="115179" y="516776"/>
                    <a:pt x="126391" y="539200"/>
                  </a:cubicBezTo>
                  <a:cubicBezTo>
                    <a:pt x="129449" y="546335"/>
                    <a:pt x="136584" y="550412"/>
                    <a:pt x="144738" y="550412"/>
                  </a:cubicBezTo>
                  <a:lnTo>
                    <a:pt x="385289" y="550412"/>
                  </a:lnTo>
                  <a:cubicBezTo>
                    <a:pt x="393443" y="550412"/>
                    <a:pt x="400578" y="546335"/>
                    <a:pt x="403636" y="539200"/>
                  </a:cubicBezTo>
                  <a:cubicBezTo>
                    <a:pt x="414848" y="516776"/>
                    <a:pt x="441349" y="464793"/>
                    <a:pt x="465812" y="438291"/>
                  </a:cubicBezTo>
                  <a:cubicBezTo>
                    <a:pt x="485178" y="415867"/>
                    <a:pt x="501487" y="390385"/>
                    <a:pt x="511680" y="362864"/>
                  </a:cubicBezTo>
                  <a:cubicBezTo>
                    <a:pt x="522892" y="333305"/>
                    <a:pt x="529008" y="302727"/>
                    <a:pt x="530027" y="271129"/>
                  </a:cubicBezTo>
                  <a:lnTo>
                    <a:pt x="530027" y="261956"/>
                  </a:lnTo>
                  <a:cubicBezTo>
                    <a:pt x="526969" y="117217"/>
                    <a:pt x="409752" y="1019"/>
                    <a:pt x="265013" y="0"/>
                  </a:cubicBezTo>
                  <a:close/>
                  <a:moveTo>
                    <a:pt x="468870" y="270110"/>
                  </a:moveTo>
                  <a:cubicBezTo>
                    <a:pt x="467851" y="294573"/>
                    <a:pt x="462754" y="319035"/>
                    <a:pt x="454600" y="341460"/>
                  </a:cubicBezTo>
                  <a:cubicBezTo>
                    <a:pt x="446446" y="361845"/>
                    <a:pt x="435234" y="381212"/>
                    <a:pt x="419944" y="397520"/>
                  </a:cubicBezTo>
                  <a:cubicBezTo>
                    <a:pt x="396501" y="426060"/>
                    <a:pt x="376115" y="456638"/>
                    <a:pt x="360826" y="489256"/>
                  </a:cubicBezTo>
                  <a:lnTo>
                    <a:pt x="265013" y="489256"/>
                  </a:lnTo>
                  <a:lnTo>
                    <a:pt x="170220" y="489256"/>
                  </a:lnTo>
                  <a:cubicBezTo>
                    <a:pt x="153912" y="456638"/>
                    <a:pt x="133526" y="426060"/>
                    <a:pt x="111102" y="397520"/>
                  </a:cubicBezTo>
                  <a:cubicBezTo>
                    <a:pt x="96832" y="381212"/>
                    <a:pt x="84600" y="361845"/>
                    <a:pt x="76446" y="341460"/>
                  </a:cubicBezTo>
                  <a:cubicBezTo>
                    <a:pt x="67273" y="319035"/>
                    <a:pt x="63196" y="294573"/>
                    <a:pt x="62176" y="270110"/>
                  </a:cubicBezTo>
                  <a:lnTo>
                    <a:pt x="62176" y="261956"/>
                  </a:lnTo>
                  <a:cubicBezTo>
                    <a:pt x="64215" y="150854"/>
                    <a:pt x="154931" y="61157"/>
                    <a:pt x="266033" y="60138"/>
                  </a:cubicBezTo>
                  <a:lnTo>
                    <a:pt x="266033" y="60138"/>
                  </a:lnTo>
                  <a:lnTo>
                    <a:pt x="266033" y="60138"/>
                  </a:lnTo>
                  <a:cubicBezTo>
                    <a:pt x="266033" y="60138"/>
                    <a:pt x="266033" y="60138"/>
                    <a:pt x="266033" y="60138"/>
                  </a:cubicBezTo>
                  <a:cubicBezTo>
                    <a:pt x="266033" y="60138"/>
                    <a:pt x="266033" y="60138"/>
                    <a:pt x="266033" y="60138"/>
                  </a:cubicBezTo>
                  <a:lnTo>
                    <a:pt x="266033" y="60138"/>
                  </a:lnTo>
                  <a:lnTo>
                    <a:pt x="266033" y="60138"/>
                  </a:lnTo>
                  <a:cubicBezTo>
                    <a:pt x="377134" y="61157"/>
                    <a:pt x="467851" y="149835"/>
                    <a:pt x="469889" y="261956"/>
                  </a:cubicBezTo>
                  <a:lnTo>
                    <a:pt x="469889" y="270110"/>
                  </a:ln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</p:grpSp>
      <p:sp>
        <p:nvSpPr>
          <p:cNvPr id="48" name="Rettangolo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77" y="5904087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52" name="Segnaposto numero diapositiva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24</a:t>
            </a:fld>
            <a:endParaRPr lang="it-IT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8CDC0198-E919-4071-9C4B-5B3D19A46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713143" y="3198674"/>
            <a:ext cx="906419" cy="906419"/>
            <a:chOff x="5482999" y="1607028"/>
            <a:chExt cx="1200866" cy="1200866"/>
          </a:xfrm>
        </p:grpSpPr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667DDF34-4085-4945-A320-585AC8EBAAF2}"/>
                </a:ext>
              </a:extLst>
            </p:cNvPr>
            <p:cNvSpPr/>
            <p:nvPr/>
          </p:nvSpPr>
          <p:spPr>
            <a:xfrm>
              <a:off x="5587207" y="1711236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ED521D40-9109-4214-B458-FAB53B1DA80D}"/>
                </a:ext>
              </a:extLst>
            </p:cNvPr>
            <p:cNvSpPr/>
            <p:nvPr/>
          </p:nvSpPr>
          <p:spPr>
            <a:xfrm>
              <a:off x="5482999" y="1607028"/>
              <a:ext cx="1200866" cy="1200866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98404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56374"/>
            <a:ext cx="10673361" cy="921978"/>
          </a:xfrm>
        </p:spPr>
        <p:txBody>
          <a:bodyPr rtlCol="0"/>
          <a:lstStyle/>
          <a:p>
            <a:r>
              <a:rPr lang="it-IT" sz="2400" dirty="0"/>
              <a:t>CENTRI PARTECIPANTI PER REGIONE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3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/>
              <a:t>333 Risposte</a:t>
            </a:r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712899"/>
              </p:ext>
            </p:extLst>
          </p:nvPr>
        </p:nvGraphicFramePr>
        <p:xfrm>
          <a:off x="433446" y="2700471"/>
          <a:ext cx="11142317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1628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dirty="0"/>
              <a:t>Numero </a:t>
            </a:r>
            <a:r>
              <a:rPr lang="it-IT" dirty="0">
                <a:solidFill>
                  <a:srgbClr val="FFC000"/>
                </a:solidFill>
              </a:rPr>
              <a:t>Medici in organico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4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/>
              <a:t>333 Risposte</a:t>
            </a:r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4780182"/>
              </p:ext>
            </p:extLst>
          </p:nvPr>
        </p:nvGraphicFramePr>
        <p:xfrm>
          <a:off x="6118788" y="2700470"/>
          <a:ext cx="577080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723526858"/>
              </p:ext>
            </p:extLst>
          </p:nvPr>
        </p:nvGraphicFramePr>
        <p:xfrm>
          <a:off x="281355" y="2844905"/>
          <a:ext cx="5938576" cy="3532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677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098" y="235130"/>
            <a:ext cx="10614595" cy="944026"/>
          </a:xfrm>
        </p:spPr>
        <p:txBody>
          <a:bodyPr rtlCol="0"/>
          <a:lstStyle/>
          <a:p>
            <a:r>
              <a:rPr lang="it-IT" dirty="0"/>
              <a:t>Ad oggi ci sono ancora medici della UO ancora assenti per </a:t>
            </a:r>
            <a:r>
              <a:rPr lang="it-IT" dirty="0" err="1"/>
              <a:t>Covid</a:t>
            </a:r>
            <a:r>
              <a:rPr lang="it-IT" dirty="0"/>
              <a:t> – 19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5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/>
              <a:t>333 Risposte</a:t>
            </a:r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5729159"/>
              </p:ext>
            </p:extLst>
          </p:nvPr>
        </p:nvGraphicFramePr>
        <p:xfrm>
          <a:off x="6118788" y="2700470"/>
          <a:ext cx="577080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1205930766"/>
              </p:ext>
            </p:extLst>
          </p:nvPr>
        </p:nvGraphicFramePr>
        <p:xfrm>
          <a:off x="281355" y="2844905"/>
          <a:ext cx="5938576" cy="3532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08199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098" y="235130"/>
            <a:ext cx="10614595" cy="944026"/>
          </a:xfrm>
        </p:spPr>
        <p:txBody>
          <a:bodyPr rtlCol="0"/>
          <a:lstStyle/>
          <a:p>
            <a:r>
              <a:rPr lang="it-IT" dirty="0"/>
              <a:t>Ad oggi ci sono ancora medici della UO ancora assenti per </a:t>
            </a:r>
            <a:r>
              <a:rPr lang="it-IT" dirty="0" err="1"/>
              <a:t>Covid</a:t>
            </a:r>
            <a:r>
              <a:rPr lang="it-IT" dirty="0"/>
              <a:t> – 19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6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/>
              <a:t>333 Risposte</a:t>
            </a:r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3512278306"/>
              </p:ext>
            </p:extLst>
          </p:nvPr>
        </p:nvGraphicFramePr>
        <p:xfrm>
          <a:off x="447869" y="2519264"/>
          <a:ext cx="11398369" cy="4124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831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098" y="615820"/>
            <a:ext cx="10614595" cy="563336"/>
          </a:xfrm>
        </p:spPr>
        <p:txBody>
          <a:bodyPr rtlCol="0"/>
          <a:lstStyle/>
          <a:p>
            <a:r>
              <a:rPr lang="it-IT" dirty="0"/>
              <a:t>Se si qual è il loro numero?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7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/>
              <a:t>110 Risposte</a:t>
            </a:r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3522002551"/>
              </p:ext>
            </p:extLst>
          </p:nvPr>
        </p:nvGraphicFramePr>
        <p:xfrm>
          <a:off x="261259" y="3031920"/>
          <a:ext cx="5906276" cy="3470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ico 11"/>
          <p:cNvGraphicFramePr/>
          <p:nvPr>
            <p:extLst>
              <p:ext uri="{D42A27DB-BD31-4B8C-83A1-F6EECF244321}">
                <p14:modId xmlns:p14="http://schemas.microsoft.com/office/powerpoint/2010/main" val="1538740603"/>
              </p:ext>
            </p:extLst>
          </p:nvPr>
        </p:nvGraphicFramePr>
        <p:xfrm>
          <a:off x="6171582" y="2906429"/>
          <a:ext cx="5539419" cy="3470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52805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33265"/>
            <a:ext cx="11417804" cy="945087"/>
          </a:xfrm>
        </p:spPr>
        <p:txBody>
          <a:bodyPr rtlCol="0"/>
          <a:lstStyle/>
          <a:p>
            <a:r>
              <a:rPr lang="it-IT" dirty="0"/>
              <a:t>Ci sono ancora </a:t>
            </a:r>
            <a:r>
              <a:rPr lang="it-IT" dirty="0">
                <a:solidFill>
                  <a:srgbClr val="FFC000"/>
                </a:solidFill>
              </a:rPr>
              <a:t>indisponibilità di ambienti necessari</a:t>
            </a:r>
            <a:r>
              <a:rPr lang="it-IT" dirty="0"/>
              <a:t> alla attività chirurgica (es. sale operatorie, reparti di terapia intensiva)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8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213" y="1881502"/>
            <a:ext cx="7559675" cy="360000"/>
          </a:xfrm>
        </p:spPr>
        <p:txBody>
          <a:bodyPr rtlCol="0"/>
          <a:lstStyle/>
          <a:p>
            <a:r>
              <a:rPr lang="it-IT" dirty="0"/>
              <a:t>333 Risposte</a:t>
            </a:r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752927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1558226060"/>
              </p:ext>
            </p:extLst>
          </p:nvPr>
        </p:nvGraphicFramePr>
        <p:xfrm>
          <a:off x="684000" y="2743200"/>
          <a:ext cx="5735461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ico 11"/>
          <p:cNvGraphicFramePr/>
          <p:nvPr>
            <p:extLst>
              <p:ext uri="{D42A27DB-BD31-4B8C-83A1-F6EECF244321}">
                <p14:modId xmlns:p14="http://schemas.microsoft.com/office/powerpoint/2010/main" val="2636583779"/>
              </p:ext>
            </p:extLst>
          </p:nvPr>
        </p:nvGraphicFramePr>
        <p:xfrm>
          <a:off x="6182840" y="2743199"/>
          <a:ext cx="5735461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747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33265"/>
            <a:ext cx="11417804" cy="945087"/>
          </a:xfrm>
        </p:spPr>
        <p:txBody>
          <a:bodyPr rtlCol="0"/>
          <a:lstStyle/>
          <a:p>
            <a:r>
              <a:rPr lang="it-IT" sz="2800" dirty="0"/>
              <a:t>Ci sono ancora </a:t>
            </a:r>
            <a:r>
              <a:rPr lang="it-IT" sz="2800" dirty="0">
                <a:solidFill>
                  <a:srgbClr val="FFC000"/>
                </a:solidFill>
              </a:rPr>
              <a:t>indisponibilità di ambienti necessari</a:t>
            </a:r>
            <a:r>
              <a:rPr lang="it-IT" sz="2800" dirty="0"/>
              <a:t> alla attività chirurgica (es. sale operatorie, reparti di terapia intensiva) – </a:t>
            </a:r>
            <a:r>
              <a:rPr lang="it-IT" sz="2800" dirty="0">
                <a:solidFill>
                  <a:srgbClr val="CCFF33"/>
                </a:solidFill>
              </a:rPr>
              <a:t>DATI REGIONALI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9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213" y="1881502"/>
            <a:ext cx="7559675" cy="360000"/>
          </a:xfrm>
        </p:spPr>
        <p:txBody>
          <a:bodyPr rtlCol="0"/>
          <a:lstStyle/>
          <a:p>
            <a:r>
              <a:rPr lang="it-IT" dirty="0"/>
              <a:t>333 Risposte</a:t>
            </a:r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752927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79207881"/>
              </p:ext>
            </p:extLst>
          </p:nvPr>
        </p:nvGraphicFramePr>
        <p:xfrm>
          <a:off x="684000" y="2743200"/>
          <a:ext cx="10979265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11893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S Healthcare Pitch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2"/>
            </a:gs>
          </a:gsLst>
          <a:lin ang="14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8445_TF00450287.potx" id="{5CD05B6F-6778-4A3A-ADB4-49E2DD5289B8}" vid="{D29C9B64-7A33-4440-BDE0-03907C819C8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4BDB64-2AF8-42D4-96C8-B6B6F098993C}">
  <ds:schemaRefs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16c05727-aa75-4e4a-9b5f-8a80a1165891"/>
    <ds:schemaRef ds:uri="http://schemas.openxmlformats.org/package/2006/metadata/core-properties"/>
    <ds:schemaRef ds:uri="http://schemas.microsoft.com/office/infopath/2007/PartnerControls"/>
    <ds:schemaRef ds:uri="71af3243-3dd4-4a8d-8c0d-dd76da1f02a5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C66BDC7-24D2-4343-8D41-18F9C23F86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3BAED8-F9E7-4D41-86E9-333473F90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dell'ufficio assistenza sanitaria</Template>
  <TotalTime>0</TotalTime>
  <Words>471</Words>
  <Application>Microsoft Office PowerPoint</Application>
  <PresentationFormat>Widescreen</PresentationFormat>
  <Paragraphs>119</Paragraphs>
  <Slides>24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0" baseType="lpstr">
      <vt:lpstr>Arial</vt:lpstr>
      <vt:lpstr>Arial </vt:lpstr>
      <vt:lpstr>Calibri</vt:lpstr>
      <vt:lpstr>Courier New</vt:lpstr>
      <vt:lpstr>Gill Sans MT</vt:lpstr>
      <vt:lpstr>Tema di Office</vt:lpstr>
      <vt:lpstr>RIPARTENZA  covid - 19</vt:lpstr>
      <vt:lpstr>333  risposte  totali</vt:lpstr>
      <vt:lpstr>CENTRI PARTECIPANTI PER REGIONE</vt:lpstr>
      <vt:lpstr>Numero Medici in organico</vt:lpstr>
      <vt:lpstr>Ad oggi ci sono ancora medici della UO ancora assenti per Covid – 19</vt:lpstr>
      <vt:lpstr>Ad oggi ci sono ancora medici della UO ancora assenti per Covid – 19</vt:lpstr>
      <vt:lpstr>Se si qual è il loro numero?</vt:lpstr>
      <vt:lpstr>Ci sono ancora indisponibilità di ambienti necessari alla attività chirurgica (es. sale operatorie, reparti di terapia intensiva)</vt:lpstr>
      <vt:lpstr>Ci sono ancora indisponibilità di ambienti necessari alla attività chirurgica (es. sale operatorie, reparti di terapia intensiva) – DATI REGIONALI</vt:lpstr>
      <vt:lpstr>PERCENTUALE DI indisponibilità di ambienti necessari alla attività chirurgica (es. sale operatorie, reparti di terapia intensiva)</vt:lpstr>
      <vt:lpstr>PERCENTUALE DI indisponibilità di ambienti necessari alla attività chirurgica (es. sale operatorie, reparti di terapia intensiva) – DATI REGIONALI</vt:lpstr>
      <vt:lpstr>Se SI quale la motivazione principale: </vt:lpstr>
      <vt:lpstr>Se SI quale la motivazione principale: DATI REGIONALI</vt:lpstr>
      <vt:lpstr>Esiste nel vostro Ospedale o nella vostra ASST una sala operatoria dedicata a pazienti COVID positivi</vt:lpstr>
      <vt:lpstr>Esiste nel vostro Ospedale o nella vostra ASST una sala operatoria dedicata a pazienti COVID positivi DATI REGIONALI</vt:lpstr>
      <vt:lpstr>Ad oggi qual è il numero di pazienti COVID positivi sottoposti ad intervento chirurgico nella vostra UO</vt:lpstr>
      <vt:lpstr>In generale in quale % l’attività è RIPARTITA rispetto all’epoca pre-COVID:</vt:lpstr>
      <vt:lpstr>In generale in quale % l’attività chirurgica in elezione è RIPARTITA rispetto all’epoca pre-COVID: DATI REGIONALI</vt:lpstr>
      <vt:lpstr>in quale % l’attività chirurgica ONCOLOGICA in elezione è RIPARTITA rispetto all’epoca pre-COVID: DATI REGIONALI</vt:lpstr>
      <vt:lpstr>L’attività chirurgica oncologica viene ancora svolta in collaborazione con i centri HUB codificati a livello regionale?</vt:lpstr>
      <vt:lpstr>in quale % l’attività chirurgica per patologia benigna è RIPARTITA rispetto all’epoca pre-COVID: DATI REGIONALI</vt:lpstr>
      <vt:lpstr>In generale in quale % l’attività chirurgica in URGENZA è RIPARTITA rispetto all’epoca pre-COVID: DATI REGIONALI</vt:lpstr>
      <vt:lpstr>In generale in quale % l’attività DIAGNOSTICA è RIPARTITA rispetto all’epoca pre-COVID: DATI REGIONALI</vt:lpstr>
      <vt:lpstr>333  risposte  totali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2020-04-14T20:50:00Z</dcterms:created>
  <dcterms:modified xsi:type="dcterms:W3CDTF">2021-02-11T07:29:42Z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