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notesSlides/notesSlide20.xml" ContentType="application/vnd.openxmlformats-officedocument.presentationml.notesSlide+xml"/>
  <Override PartName="/ppt/charts/chart20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2.xml" ContentType="application/vnd.openxmlformats-officedocument.presentationml.notesSlide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charts/chart23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4.xml" ContentType="application/vnd.openxmlformats-officedocument.presentationml.notesSlide+xml"/>
  <Override PartName="/ppt/charts/chart24.xml" ContentType="application/vnd.openxmlformats-officedocument.drawingml.chart+xml"/>
  <Override PartName="/ppt/notesSlides/notesSlide25.xml" ContentType="application/vnd.openxmlformats-officedocument.presentationml.notesSlide+xml"/>
  <Override PartName="/ppt/charts/chart2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6.xml" ContentType="application/vnd.openxmlformats-officedocument.presentationml.notesSlide+xml"/>
  <Override PartName="/ppt/charts/chart2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7.xml" ContentType="application/vnd.openxmlformats-officedocument.presentationml.notesSlide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7" r:id="rId5"/>
    <p:sldId id="258" r:id="rId6"/>
    <p:sldId id="275" r:id="rId7"/>
    <p:sldId id="276" r:id="rId8"/>
    <p:sldId id="296" r:id="rId9"/>
    <p:sldId id="291" r:id="rId10"/>
    <p:sldId id="278" r:id="rId11"/>
    <p:sldId id="310" r:id="rId12"/>
    <p:sldId id="311" r:id="rId13"/>
    <p:sldId id="312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30" r:id="rId30"/>
    <p:sldId id="329" r:id="rId31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CED7"/>
    <a:srgbClr val="2683C6"/>
    <a:srgbClr val="1CADE4"/>
    <a:srgbClr val="FF6600"/>
    <a:srgbClr val="2B8569"/>
    <a:srgbClr val="E7A90F"/>
    <a:srgbClr val="CCFF33"/>
    <a:srgbClr val="CC66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2DE63D5-997A-4646-A377-4702673A728D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6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748-4B00-840F-5A1A12B76F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48-4B00-840F-5A1A12B76F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48-4B00-840F-5A1A12B76F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748-4B00-840F-5A1A12B76F31}"/>
              </c:ext>
            </c:extLst>
          </c:dPt>
          <c:dLbls>
            <c:dLbl>
              <c:idx val="0"/>
              <c:layout>
                <c:manualLayout>
                  <c:x val="7.4956678450128225E-2"/>
                  <c:y val="-0.47319865038970116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48-4B00-840F-5A1A12B76F31}"/>
                </c:ext>
              </c:extLst>
            </c:dLbl>
            <c:dLbl>
              <c:idx val="1"/>
              <c:layout>
                <c:manualLayout>
                  <c:x val="-3.5018541623345117E-3"/>
                  <c:y val="0.19035108914054821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48-4B00-840F-5A1A12B76F31}"/>
                </c:ext>
              </c:extLst>
            </c:dLbl>
            <c:dLbl>
              <c:idx val="2"/>
              <c:layout>
                <c:manualLayout>
                  <c:x val="-3.2652318569349137E-2"/>
                  <c:y val="-3.957770766156483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48-4B00-840F-5A1A12B76F31}"/>
                </c:ext>
              </c:extLst>
            </c:dLbl>
            <c:dLbl>
              <c:idx val="3"/>
              <c:layout>
                <c:manualLayout>
                  <c:x val="1.0246846191169294E-2"/>
                  <c:y val="-2.4722917219231921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48-4B00-840F-5A1A12B76F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Tra 5 e 10</c:v>
                </c:pt>
                <c:pt idx="1">
                  <c:v>Tra 11-15</c:v>
                </c:pt>
                <c:pt idx="2">
                  <c:v>Tra 16 e 20</c:v>
                </c:pt>
                <c:pt idx="3">
                  <c:v>Più di 20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</c:v>
                </c:pt>
                <c:pt idx="1">
                  <c:v>48</c:v>
                </c:pt>
                <c:pt idx="2">
                  <c:v>17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8-4B00-840F-5A1A12B76F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682522353919729"/>
          <c:y val="0.37181679782630994"/>
          <c:w val="0.14788382893186386"/>
          <c:h val="0.22740424585238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12</c:v>
                </c:pt>
                <c:pt idx="4">
                  <c:v>7</c:v>
                </c:pt>
                <c:pt idx="5">
                  <c:v>0</c:v>
                </c:pt>
                <c:pt idx="6">
                  <c:v>9</c:v>
                </c:pt>
                <c:pt idx="7">
                  <c:v>4</c:v>
                </c:pt>
                <c:pt idx="8">
                  <c:v>15</c:v>
                </c:pt>
                <c:pt idx="9">
                  <c:v>5</c:v>
                </c:pt>
                <c:pt idx="10">
                  <c:v>1</c:v>
                </c:pt>
                <c:pt idx="11">
                  <c:v>6</c:v>
                </c:pt>
                <c:pt idx="12">
                  <c:v>2</c:v>
                </c:pt>
                <c:pt idx="13">
                  <c:v>6</c:v>
                </c:pt>
                <c:pt idx="14">
                  <c:v>8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7</c:v>
                </c:pt>
                <c:pt idx="4">
                  <c:v>7</c:v>
                </c:pt>
                <c:pt idx="5">
                  <c:v>2</c:v>
                </c:pt>
                <c:pt idx="6">
                  <c:v>11</c:v>
                </c:pt>
                <c:pt idx="7">
                  <c:v>1</c:v>
                </c:pt>
                <c:pt idx="8">
                  <c:v>12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  <c:pt idx="12">
                  <c:v>1</c:v>
                </c:pt>
                <c:pt idx="13">
                  <c:v>1</c:v>
                </c:pt>
                <c:pt idx="14">
                  <c:v>4</c:v>
                </c:pt>
                <c:pt idx="15">
                  <c:v>4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F7C-BF39-04FBBC1D3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27910952299713E-2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B8-4BB8-A9AB-DDA9A967AC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B8-4BB8-A9AB-DDA9A967AC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B8-4BB8-A9AB-DDA9A967AC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B8-4BB8-A9AB-DDA9A967AC67}"/>
              </c:ext>
            </c:extLst>
          </c:dPt>
          <c:dLbls>
            <c:dLbl>
              <c:idx val="0"/>
              <c:layout>
                <c:manualLayout>
                  <c:x val="2.7088047011446924E-2"/>
                  <c:y val="-0.17153149087000139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B8-4BB8-A9AB-DDA9A967AC67}"/>
                </c:ext>
              </c:extLst>
            </c:dLbl>
            <c:dLbl>
              <c:idx val="1"/>
              <c:layout>
                <c:manualLayout>
                  <c:x val="5.6847695981622502E-2"/>
                  <c:y val="3.581980836561199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B8-4BB8-A9AB-DDA9A967AC67}"/>
                </c:ext>
              </c:extLst>
            </c:dLbl>
            <c:dLbl>
              <c:idx val="2"/>
              <c:layout>
                <c:manualLayout>
                  <c:x val="-1.0215912040096829E-2"/>
                  <c:y val="5.132137459125377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B8-4BB8-A9AB-DDA9A967AC67}"/>
                </c:ext>
              </c:extLst>
            </c:dLbl>
            <c:dLbl>
              <c:idx val="3"/>
              <c:layout>
                <c:manualLayout>
                  <c:x val="-4.8939807001974034E-2"/>
                  <c:y val="4.798037866971188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B8-4BB8-A9AB-DDA9A967AC6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</c:v>
                </c:pt>
                <c:pt idx="1">
                  <c:v>Si, diminuita disponibilità di ambienti a fronte dell’emergenza</c:v>
                </c:pt>
                <c:pt idx="2">
                  <c:v>Si, per diminuita disponibilità dell’U.O. di Anestesia e Rianimazione a fronte dell’emergenza</c:v>
                </c:pt>
                <c:pt idx="3">
                  <c:v>Si, per diminuita disponibilità di personale di Camera operatoria a fronte dell’emergenza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</c:v>
                </c:pt>
                <c:pt idx="1">
                  <c:v>14</c:v>
                </c:pt>
                <c:pt idx="2">
                  <c:v>61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B8-4BB8-A9AB-DDA9A967AC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792011508110987"/>
          <c:y val="0.20784394816305671"/>
          <c:w val="0.27060753856418523"/>
          <c:h val="0.654683073857292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8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4</c:v>
                </c:pt>
                <c:pt idx="14">
                  <c:v>6</c:v>
                </c:pt>
                <c:pt idx="15">
                  <c:v>1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Si, per diminuita disponibilità dell’U.O. di Anestesia e Rianimazione a fronte dell’emergenza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10</c:v>
                </c:pt>
                <c:pt idx="4">
                  <c:v>7</c:v>
                </c:pt>
                <c:pt idx="5">
                  <c:v>1</c:v>
                </c:pt>
                <c:pt idx="6">
                  <c:v>7</c:v>
                </c:pt>
                <c:pt idx="7">
                  <c:v>3</c:v>
                </c:pt>
                <c:pt idx="8">
                  <c:v>9</c:v>
                </c:pt>
                <c:pt idx="9">
                  <c:v>4</c:v>
                </c:pt>
                <c:pt idx="10">
                  <c:v>0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4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F7C-BF39-04FBBC1D3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Si, diminuita disponibilità di ambienti a fronte dell’emergenza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2-41F8-B114-E661D8160D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Si, per diminuita disponibilità di personale di Camera operatoria a fronte dell’emergenza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Sheet1!$E$2:$E$21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6</c:v>
                </c:pt>
                <c:pt idx="9">
                  <c:v>1</c:v>
                </c:pt>
                <c:pt idx="10">
                  <c:v>0</c:v>
                </c:pt>
                <c:pt idx="11">
                  <c:v>5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12-41F8-B114-E661D8160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27910952299713E-2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59-4334-9C30-9B9ED6CB93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59-4334-9C30-9B9ED6CB93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59-4334-9C30-9B9ED6CB93A5}"/>
              </c:ext>
            </c:extLst>
          </c:dPt>
          <c:dLbls>
            <c:dLbl>
              <c:idx val="0"/>
              <c:layout>
                <c:manualLayout>
                  <c:x val="0.1412096766429827"/>
                  <c:y val="0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59-4334-9C30-9B9ED6CB93A5}"/>
                </c:ext>
              </c:extLst>
            </c:dLbl>
            <c:dLbl>
              <c:idx val="1"/>
              <c:layout>
                <c:manualLayout>
                  <c:x val="3.4876304241308879E-2"/>
                  <c:y val="0.109241659490989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59-4334-9C30-9B9ED6CB93A5}"/>
                </c:ext>
              </c:extLst>
            </c:dLbl>
            <c:dLbl>
              <c:idx val="2"/>
              <c:layout>
                <c:manualLayout>
                  <c:x val="-2.2787478353427839E-2"/>
                  <c:y val="-3.798351872831805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59-4334-9C30-9B9ED6CB93A5}"/>
                </c:ext>
              </c:extLst>
            </c:dLbl>
            <c:dLbl>
              <c:idx val="3"/>
              <c:layout>
                <c:manualLayout>
                  <c:x val="-1.1795800083284477E-2"/>
                  <c:y val="-4.199429121646756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59-4334-9C30-9B9ED6CB93A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Nessuna disponibilità di Sale Operatorie</c:v>
                </c:pt>
                <c:pt idx="1">
                  <c:v>Riduzione di meno del 50% della disponibilità di Sale Operatorie disponibili</c:v>
                </c:pt>
                <c:pt idx="2">
                  <c:v>Riduzione di più del 50% della disponibilità di Sale Operatorie disponibili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63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59-4334-9C30-9B9ED6CB93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303710973495818"/>
          <c:y val="0.13747272611414596"/>
          <c:w val="0.24658504920431956"/>
          <c:h val="0.6994647606156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Riduzione di meno del 50% della disponibilità di Sale Operatorie disponibili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8</c:v>
                </c:pt>
                <c:pt idx="4">
                  <c:v>5</c:v>
                </c:pt>
                <c:pt idx="5">
                  <c:v>0</c:v>
                </c:pt>
                <c:pt idx="6">
                  <c:v>7</c:v>
                </c:pt>
                <c:pt idx="7">
                  <c:v>4</c:v>
                </c:pt>
                <c:pt idx="8">
                  <c:v>14</c:v>
                </c:pt>
                <c:pt idx="9">
                  <c:v>5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  <c:pt idx="13">
                  <c:v>2</c:v>
                </c:pt>
                <c:pt idx="14">
                  <c:v>6</c:v>
                </c:pt>
                <c:pt idx="15">
                  <c:v>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Riduzione di più del 50% della disponibilità di Sale Operatorie disponibili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F7C-BF39-04FBBC1D3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Nessuna disponibilità di Sale Operatorie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C-4DC7-BC84-D8652E284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27910952299713E-2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18-4BD0-A4F3-479FF000F5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18-4BD0-A4F3-479FF000F5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18-4BD0-A4F3-479FF000F5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18-4BD0-A4F3-479FF000F5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718-4BD0-A4F3-479FF000F5DD}"/>
              </c:ext>
            </c:extLst>
          </c:dPt>
          <c:dLbls>
            <c:dLbl>
              <c:idx val="0"/>
              <c:layout>
                <c:manualLayout>
                  <c:x val="1.6962581416489989E-2"/>
                  <c:y val="-0.2419027129189121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18-4BD0-A4F3-479FF000F5DD}"/>
                </c:ext>
              </c:extLst>
            </c:dLbl>
            <c:dLbl>
              <c:idx val="1"/>
              <c:layout>
                <c:manualLayout>
                  <c:x val="4.2742457077959276E-2"/>
                  <c:y val="-5.11790705810261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18-4BD0-A4F3-479FF000F5DD}"/>
                </c:ext>
              </c:extLst>
            </c:dLbl>
            <c:dLbl>
              <c:idx val="2"/>
              <c:layout>
                <c:manualLayout>
                  <c:x val="0"/>
                  <c:y val="7.051352605913852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18-4BD0-A4F3-479FF000F5DD}"/>
                </c:ext>
              </c:extLst>
            </c:dLbl>
            <c:dLbl>
              <c:idx val="3"/>
              <c:layout>
                <c:manualLayout>
                  <c:x val="-2.4058869335182299E-2"/>
                  <c:y val="0.11474161243792459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18-4BD0-A4F3-479FF000F5DD}"/>
                </c:ext>
              </c:extLst>
            </c:dLbl>
            <c:dLbl>
              <c:idx val="4"/>
              <c:layout>
                <c:manualLayout>
                  <c:x val="-6.4604214614121649E-2"/>
                  <c:y val="0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18-4BD0-A4F3-479FF000F5D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No</c:v>
                </c:pt>
                <c:pt idx="1">
                  <c:v>Si per diminuita disponibilità di personale di camera operatoria a fronte dell’emergenza</c:v>
                </c:pt>
                <c:pt idx="2">
                  <c:v>Si, per diminuita disponibilità dell’U.O. di Anestesia e Rianimazione a fronte dell’emergenza</c:v>
                </c:pt>
                <c:pt idx="3">
                  <c:v>Si, per diminuita disponibilità di ambienti a fronte dell’emergenza</c:v>
                </c:pt>
                <c:pt idx="4">
                  <c:v>Si, per diminuita disponibilità di personale della propria U.O. a fronte dell’emergenza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18</c:v>
                </c:pt>
                <c:pt idx="2">
                  <c:v>51</c:v>
                </c:pt>
                <c:pt idx="3" formatCode="&quot;€&quot;\ #,##0">
                  <c:v>13</c:v>
                </c:pt>
                <c:pt idx="4" formatCode="&quot;€&quot;\ #,##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18-4BD0-A4F3-479FF000F5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006207111604453"/>
          <c:y val="5.4306736419978685E-2"/>
          <c:w val="0.33956005666481665"/>
          <c:h val="0.78263075030985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8</c:v>
                </c:pt>
                <c:pt idx="4">
                  <c:v>5</c:v>
                </c:pt>
                <c:pt idx="5">
                  <c:v>1</c:v>
                </c:pt>
                <c:pt idx="6">
                  <c:v>9</c:v>
                </c:pt>
                <c:pt idx="7">
                  <c:v>0</c:v>
                </c:pt>
                <c:pt idx="8">
                  <c:v>12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*di personale di camera operatoria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5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F7C-BF39-04FBBC1D3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*dell’U.O. di Anestesia e Rianimazione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6</c:v>
                </c:pt>
                <c:pt idx="4">
                  <c:v>6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9</c:v>
                </c:pt>
                <c:pt idx="9">
                  <c:v>4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C-4DC7-BC84-D8652E2849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*di ambienti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Sheet1!$E$2:$E$21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5-42F7-BC87-7CE773B9EF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*di personale della propria U.O.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Sheet1!$F$2:$F$21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5-42F7-BC87-7CE773B9E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27910952299713E-2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41-4446-AC37-F8E506BCDC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41-4446-AC37-F8E506BCDC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41-4446-AC37-F8E506BCDC8F}"/>
              </c:ext>
            </c:extLst>
          </c:dPt>
          <c:dLbls>
            <c:dLbl>
              <c:idx val="0"/>
              <c:layout>
                <c:manualLayout>
                  <c:x val="0.12311069923540097"/>
                  <c:y val="0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41-4446-AC37-F8E506BCDC8F}"/>
                </c:ext>
              </c:extLst>
            </c:dLbl>
            <c:dLbl>
              <c:idx val="1"/>
              <c:layout>
                <c:manualLayout>
                  <c:x val="2.882760442100625E-3"/>
                  <c:y val="0.17016486864080516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41-4446-AC37-F8E506BCDC8F}"/>
                </c:ext>
              </c:extLst>
            </c:dLbl>
            <c:dLbl>
              <c:idx val="2"/>
              <c:layout>
                <c:manualLayout>
                  <c:x val="0"/>
                  <c:y val="-0.21417005404781869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41-4446-AC37-F8E506BCDC8F}"/>
                </c:ext>
              </c:extLst>
            </c:dLbl>
            <c:dLbl>
              <c:idx val="3"/>
              <c:layout>
                <c:manualLayout>
                  <c:x val="-1.1795800083284477E-2"/>
                  <c:y val="-4.199429121646756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41-4446-AC37-F8E506BCDC8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Azzeramento dell’attività chirurgica elettiva non oncologica</c:v>
                </c:pt>
                <c:pt idx="1">
                  <c:v>Riduzione di meno del 50% dell’attività chirurgica elettiva non oncologica</c:v>
                </c:pt>
                <c:pt idx="2">
                  <c:v>Riduzione di più del 50% dell’attività chirurgica elettiva non oncologica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51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41-4446-AC37-F8E506BCDC8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57180207149686"/>
          <c:y val="0.13747272611414596"/>
          <c:w val="0.26005027965798982"/>
          <c:h val="0.6994647606156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74792927346362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EF-41BE-B23A-650BA9E729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EF-41BE-B23A-650BA9E729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EF-41BE-B23A-650BA9E729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EF-41BE-B23A-650BA9E72958}"/>
              </c:ext>
            </c:extLst>
          </c:dPt>
          <c:dLbls>
            <c:dLbl>
              <c:idx val="0"/>
              <c:layout>
                <c:manualLayout>
                  <c:x val="5.0648285240578662E-2"/>
                  <c:y val="0.10675470541432745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EF-41BE-B23A-650BA9E72958}"/>
                </c:ext>
              </c:extLst>
            </c:dLbl>
            <c:dLbl>
              <c:idx val="1"/>
              <c:layout>
                <c:manualLayout>
                  <c:x val="-0.11112344777805348"/>
                  <c:y val="0.32042819090765418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EF-41BE-B23A-650BA9E72958}"/>
                </c:ext>
              </c:extLst>
            </c:dLbl>
            <c:dLbl>
              <c:idx val="2"/>
              <c:layout>
                <c:manualLayout>
                  <c:x val="-0.15722867754602118"/>
                  <c:y val="0.2910809639295854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EF-41BE-B23A-650BA9E72958}"/>
                </c:ext>
              </c:extLst>
            </c:dLbl>
            <c:dLbl>
              <c:idx val="3"/>
              <c:layout>
                <c:manualLayout>
                  <c:x val="-0.11752487535034553"/>
                  <c:y val="0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EF-41BE-B23A-650BA9E7295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</c:v>
                </c:pt>
                <c:pt idx="1">
                  <c:v>Si, per diminuita disponibilità dell’U.O. di Anestesia e Rianimazione a fronte dell’emergenza</c:v>
                </c:pt>
                <c:pt idx="2">
                  <c:v>Si, per diminuita disponibilità di personale della propria U.O. a fronte dell’emergenza</c:v>
                </c:pt>
                <c:pt idx="3">
                  <c:v>Si, per diminuita disponibilità di personale di camera operatoria a fronte dell’emergenza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106</c:v>
                </c:pt>
                <c:pt idx="1">
                  <c:v>29</c:v>
                </c:pt>
                <c:pt idx="2">
                  <c:v>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EF-41BE-B23A-650BA9E7295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736853457301824"/>
          <c:y val="8.6293655533119934E-2"/>
          <c:w val="0.21225360068089336"/>
          <c:h val="0.750643831196716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12</c:v>
                </c:pt>
                <c:pt idx="4">
                  <c:v>9</c:v>
                </c:pt>
                <c:pt idx="5">
                  <c:v>1</c:v>
                </c:pt>
                <c:pt idx="6">
                  <c:v>15</c:v>
                </c:pt>
                <c:pt idx="7">
                  <c:v>3</c:v>
                </c:pt>
                <c:pt idx="8">
                  <c:v>21</c:v>
                </c:pt>
                <c:pt idx="9">
                  <c:v>2</c:v>
                </c:pt>
                <c:pt idx="10">
                  <c:v>1</c:v>
                </c:pt>
                <c:pt idx="11">
                  <c:v>8</c:v>
                </c:pt>
                <c:pt idx="12">
                  <c:v>2</c:v>
                </c:pt>
                <c:pt idx="13">
                  <c:v>5</c:v>
                </c:pt>
                <c:pt idx="14">
                  <c:v>6</c:v>
                </c:pt>
                <c:pt idx="15">
                  <c:v>3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3-43C5-A572-3668D41871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*dell’U.O. di Anestesia e Rianimazione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A3-43C5-A572-3668D41871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*di personale della propria U.O. 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A3-43C5-A572-3668D41871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*di personale di camera operatoria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Sheet1!$E$2:$E$21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A3-43C5-A572-3668D4187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5-10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Organico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61-4FD9-93C8-73C792509D1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11-15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Organico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61-4FD9-93C8-73C792509D1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16-20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Organico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61-4FD9-93C8-73C792509D10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&gt;20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Organico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61-4FD9-93C8-73C792509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670623"/>
        <c:axId val="991672287"/>
      </c:barChart>
      <c:catAx>
        <c:axId val="991670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1672287"/>
        <c:crosses val="autoZero"/>
        <c:auto val="1"/>
        <c:lblAlgn val="ctr"/>
        <c:lblOffset val="100"/>
        <c:noMultiLvlLbl val="0"/>
      </c:catAx>
      <c:valAx>
        <c:axId val="991672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16706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221017626366527E-2"/>
          <c:y val="9.0889949130723985E-2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19-4A5A-8090-DD0D0A01A7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19-4A5A-8090-DD0D0A01A7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19-4A5A-8090-DD0D0A01A7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19-4A5A-8090-DD0D0A01A75C}"/>
              </c:ext>
            </c:extLst>
          </c:dPt>
          <c:dLbls>
            <c:dLbl>
              <c:idx val="0"/>
              <c:layout>
                <c:manualLayout>
                  <c:x val="0.19701686696987772"/>
                  <c:y val="1.1978723409614162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9-4A5A-8090-DD0D0A01A75C}"/>
                </c:ext>
              </c:extLst>
            </c:dLbl>
            <c:dLbl>
              <c:idx val="1"/>
              <c:layout>
                <c:manualLayout>
                  <c:x val="0.11010546179105034"/>
                  <c:y val="-7.3569913960224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19-4A5A-8090-DD0D0A01A75C}"/>
                </c:ext>
              </c:extLst>
            </c:dLbl>
            <c:dLbl>
              <c:idx val="2"/>
              <c:layout>
                <c:manualLayout>
                  <c:x val="-2.1961466941324299E-2"/>
                  <c:y val="3.518561102445538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19-4A5A-8090-DD0D0A01A75C}"/>
                </c:ext>
              </c:extLst>
            </c:dLbl>
            <c:dLbl>
              <c:idx val="3"/>
              <c:layout>
                <c:manualLayout>
                  <c:x val="-1.1795800083284477E-2"/>
                  <c:y val="-4.199429121646756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19-4A5A-8090-DD0D0A01A75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Azzeramento dell’attività di chirurgica elettiva oncologica</c:v>
                </c:pt>
                <c:pt idx="1">
                  <c:v>Riduzione di meno del 50% dell’attività chirurgica elettiva oncologica</c:v>
                </c:pt>
                <c:pt idx="2">
                  <c:v>Riduzione di più del 50% dell’attività chirurgica elettiva oncologica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38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19-4A5A-8090-DD0D0A01A7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646530526102965"/>
          <c:y val="0.13747272611414596"/>
          <c:w val="0.19315682176309978"/>
          <c:h val="0.6994647606156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67449222116116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E2-4923-A1C4-FA3B0BC101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E2-4923-A1C4-FA3B0BC101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E2-4923-A1C4-FA3B0BC101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E2-4923-A1C4-FA3B0BC10196}"/>
              </c:ext>
            </c:extLst>
          </c:dPt>
          <c:dLbls>
            <c:dLbl>
              <c:idx val="0"/>
              <c:layout>
                <c:manualLayout>
                  <c:x val="0.18639385045670273"/>
                  <c:y val="-0.222710561451027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E2-4923-A1C4-FA3B0BC10196}"/>
                </c:ext>
              </c:extLst>
            </c:dLbl>
            <c:dLbl>
              <c:idx val="1"/>
              <c:layout>
                <c:manualLayout>
                  <c:x val="-6.9762345091871153E-2"/>
                  <c:y val="-1.53592622154140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E2-4923-A1C4-FA3B0BC10196}"/>
                </c:ext>
              </c:extLst>
            </c:dLbl>
            <c:dLbl>
              <c:idx val="2"/>
              <c:layout>
                <c:manualLayout>
                  <c:x val="-2.4744933146891187E-2"/>
                  <c:y val="-5.42354584821123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E2-4923-A1C4-FA3B0BC10196}"/>
                </c:ext>
              </c:extLst>
            </c:dLbl>
            <c:dLbl>
              <c:idx val="3"/>
              <c:layout>
                <c:manualLayout>
                  <c:x val="-1.1795800083284477E-2"/>
                  <c:y val="-4.19942912164675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E2-4923-A1C4-FA3B0BC1019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Si, l’attività è stata parzialmente svolta presso altri centri Hub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138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E2-4923-A1C4-FA3B0BC101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16</c:v>
                </c:pt>
                <c:pt idx="4">
                  <c:v>14</c:v>
                </c:pt>
                <c:pt idx="5">
                  <c:v>1</c:v>
                </c:pt>
                <c:pt idx="6">
                  <c:v>17</c:v>
                </c:pt>
                <c:pt idx="7">
                  <c:v>5</c:v>
                </c:pt>
                <c:pt idx="8">
                  <c:v>26</c:v>
                </c:pt>
                <c:pt idx="9">
                  <c:v>4</c:v>
                </c:pt>
                <c:pt idx="10">
                  <c:v>1</c:v>
                </c:pt>
                <c:pt idx="11">
                  <c:v>11</c:v>
                </c:pt>
                <c:pt idx="12">
                  <c:v>2</c:v>
                </c:pt>
                <c:pt idx="13">
                  <c:v>5</c:v>
                </c:pt>
                <c:pt idx="14">
                  <c:v>9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1-4F28-86CA-EBC8BF224B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Si, l’attività è stata parzialmente svolta presso altri centri Hub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1-4F28-86CA-EBC8BF224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8419100136906"/>
          <c:y val="0.17701210724005254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FB-4EB8-AD68-03A208E6BF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FB-4EB8-AD68-03A208E6BF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FB-4EB8-AD68-03A208E6BF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FB-4EB8-AD68-03A208E6BF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3FB-4EB8-AD68-03A208E6BF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3FB-4EB8-AD68-03A208E6BF0F}"/>
              </c:ext>
            </c:extLst>
          </c:dPt>
          <c:dLbls>
            <c:dLbl>
              <c:idx val="0"/>
              <c:layout>
                <c:manualLayout>
                  <c:x val="0.11142729573242283"/>
                  <c:y val="7.5952561635896677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FB-4EB8-AD68-03A208E6BF0F}"/>
                </c:ext>
              </c:extLst>
            </c:dLbl>
            <c:dLbl>
              <c:idx val="1"/>
              <c:layout>
                <c:manualLayout>
                  <c:x val="-9.7327142558726903E-2"/>
                  <c:y val="0.3095654486285718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FB-4EB8-AD68-03A208E6BF0F}"/>
                </c:ext>
              </c:extLst>
            </c:dLbl>
            <c:dLbl>
              <c:idx val="2"/>
              <c:layout>
                <c:manualLayout>
                  <c:x val="-0.12520004350460684"/>
                  <c:y val="0.14216332640735141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FB-4EB8-AD68-03A208E6BF0F}"/>
                </c:ext>
              </c:extLst>
            </c:dLbl>
            <c:dLbl>
              <c:idx val="3"/>
              <c:layout>
                <c:manualLayout>
                  <c:x val="-0.11322609102475792"/>
                  <c:y val="2.6141260067738636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FB-4EB8-AD68-03A208E6BF0F}"/>
                </c:ext>
              </c:extLst>
            </c:dLbl>
            <c:dLbl>
              <c:idx val="4"/>
              <c:layout>
                <c:manualLayout>
                  <c:x val="7.9664185868253551E-2"/>
                  <c:y val="-7.95192607983663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FB-4EB8-AD68-03A208E6BF0F}"/>
                </c:ext>
              </c:extLst>
            </c:dLbl>
            <c:dLbl>
              <c:idx val="5"/>
              <c:layout>
                <c:manualLayout>
                  <c:x val="0.32387323931504414"/>
                  <c:y val="-2.7682133544134117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FB-4EB8-AD68-03A208E6BF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No</c:v>
                </c:pt>
                <c:pt idx="1">
                  <c:v>Si, per diminuita disponibilità dell’U.O. di Anestesia e Rianimazione a fronte dell’emergenza</c:v>
                </c:pt>
                <c:pt idx="2">
                  <c:v>Si, per diminuita disponibilità di ambienti a fronte dell’emergenza</c:v>
                </c:pt>
                <c:pt idx="3">
                  <c:v>Si, per diminuita disponibilità di personale della propria U.O. a fronte dell’emergenza</c:v>
                </c:pt>
                <c:pt idx="4">
                  <c:v>Si, per diminuita disponibilità di personale di camera operatoria a fronte dell’emergenza</c:v>
                </c:pt>
                <c:pt idx="5">
                  <c:v>Si, per diminuita minore richiesta da parte dell'utenza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129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3FB-4EB8-AD68-03A208E6BF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10564968510002"/>
          <c:y val="0"/>
          <c:w val="0.17851647825929268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15</c:v>
                </c:pt>
                <c:pt idx="4">
                  <c:v>14</c:v>
                </c:pt>
                <c:pt idx="5">
                  <c:v>1</c:v>
                </c:pt>
                <c:pt idx="6">
                  <c:v>16</c:v>
                </c:pt>
                <c:pt idx="7">
                  <c:v>4</c:v>
                </c:pt>
                <c:pt idx="8">
                  <c:v>24</c:v>
                </c:pt>
                <c:pt idx="9">
                  <c:v>4</c:v>
                </c:pt>
                <c:pt idx="10">
                  <c:v>1</c:v>
                </c:pt>
                <c:pt idx="11">
                  <c:v>11</c:v>
                </c:pt>
                <c:pt idx="12">
                  <c:v>2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4</c:v>
                </c:pt>
                <c:pt idx="17">
                  <c:v>0</c:v>
                </c:pt>
                <c:pt idx="18">
                  <c:v>1</c:v>
                </c:pt>
                <c:pt idx="1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6-4953-89EA-EB167F8855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*dell’U.O. di Anestesia e Rianimazione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6-4953-89EA-EB167F8855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*di ambienti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C6-4953-89EA-EB167F8855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*di personale della propria U.O.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C6-4953-89EA-EB167F8855A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*di personale di camera operatoria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C6-4953-89EA-EB167F8855A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*minore richiesta da parte dell'utenza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C6-4953-89EA-EB167F885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4570468725004"/>
          <c:y val="0.1036847167759805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24-45E6-9DB9-2C53FDBCD9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24-45E6-9DB9-2C53FDBCD9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24-45E6-9DB9-2C53FDBCD9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24-45E6-9DB9-2C53FDBCD943}"/>
              </c:ext>
            </c:extLst>
          </c:dPt>
          <c:dLbls>
            <c:dLbl>
              <c:idx val="0"/>
              <c:layout>
                <c:manualLayout>
                  <c:x val="0.17977757438591238"/>
                  <c:y val="1.919215146788475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24-45E6-9DB9-2C53FDBCD943}"/>
                </c:ext>
              </c:extLst>
            </c:dLbl>
            <c:dLbl>
              <c:idx val="1"/>
              <c:layout>
                <c:manualLayout>
                  <c:x val="3.5622890501454112E-2"/>
                  <c:y val="-7.613440853038253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24-45E6-9DB9-2C53FDBCD943}"/>
                </c:ext>
              </c:extLst>
            </c:dLbl>
            <c:dLbl>
              <c:idx val="2"/>
              <c:layout>
                <c:manualLayout>
                  <c:x val="-0.12992474209590946"/>
                  <c:y val="9.738379744170125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24-45E6-9DB9-2C53FDBCD943}"/>
                </c:ext>
              </c:extLst>
            </c:dLbl>
            <c:dLbl>
              <c:idx val="3"/>
              <c:layout>
                <c:manualLayout>
                  <c:x val="1.3111093242648699E-2"/>
                  <c:y val="-9.957074562012183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24-45E6-9DB9-2C53FDBCD943}"/>
                </c:ext>
              </c:extLst>
            </c:dLbl>
            <c:dLbl>
              <c:idx val="4"/>
              <c:layout>
                <c:manualLayout>
                  <c:x val="0.16911617137250057"/>
                  <c:y val="-8.610752692505213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24-45E6-9DB9-2C53FDBCD94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Azzeramento dell’attività chirurgica in urgenza</c:v>
                </c:pt>
                <c:pt idx="1">
                  <c:v>Riduzione di meno del 50% dell’attività chirurgica in urgenza</c:v>
                </c:pt>
                <c:pt idx="2">
                  <c:v>Riduzione di più del 50% dell’attività chirurgica in urgenza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924-45E6-9DB9-2C53FDBCD9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25691062009219"/>
          <c:y val="0.10368471677598048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31-4411-9227-9660E57934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31-4411-9227-9660E57934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31-4411-9227-9660E57934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31-4411-9227-9660E5793429}"/>
              </c:ext>
            </c:extLst>
          </c:dPt>
          <c:dLbls>
            <c:dLbl>
              <c:idx val="0"/>
              <c:layout>
                <c:manualLayout>
                  <c:x val="0.15215044124001087"/>
                  <c:y val="-0.19392233424920027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31-4411-9227-9660E5793429}"/>
                </c:ext>
              </c:extLst>
            </c:dLbl>
            <c:dLbl>
              <c:idx val="1"/>
              <c:layout>
                <c:manualLayout>
                  <c:x val="-0.16642131678915767"/>
                  <c:y val="3.5185611024455388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31-4411-9227-9660E5793429}"/>
                </c:ext>
              </c:extLst>
            </c:dLbl>
            <c:dLbl>
              <c:idx val="2"/>
              <c:layout>
                <c:manualLayout>
                  <c:x val="-2.8896082034546709E-2"/>
                  <c:y val="-3.8241998925541754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31-4411-9227-9660E5793429}"/>
                </c:ext>
              </c:extLst>
            </c:dLbl>
            <c:dLbl>
              <c:idx val="3"/>
              <c:layout>
                <c:manualLayout>
                  <c:x val="1.3111093242648699E-2"/>
                  <c:y val="-9.9570745620121831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31-4411-9227-9660E5793429}"/>
                </c:ext>
              </c:extLst>
            </c:dLbl>
            <c:dLbl>
              <c:idx val="4"/>
              <c:layout>
                <c:manualLayout>
                  <c:x val="0.16911617137250057"/>
                  <c:y val="-8.610752692505213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31-4411-9227-9660E579342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Si, l’attività è stata parzialmente svolta presso altri centri Hub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331-4411-9227-9660E579342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17</c:v>
                </c:pt>
                <c:pt idx="4">
                  <c:v>13</c:v>
                </c:pt>
                <c:pt idx="5">
                  <c:v>1</c:v>
                </c:pt>
                <c:pt idx="6">
                  <c:v>17</c:v>
                </c:pt>
                <c:pt idx="7">
                  <c:v>5</c:v>
                </c:pt>
                <c:pt idx="8">
                  <c:v>27</c:v>
                </c:pt>
                <c:pt idx="9">
                  <c:v>5</c:v>
                </c:pt>
                <c:pt idx="10">
                  <c:v>1</c:v>
                </c:pt>
                <c:pt idx="11">
                  <c:v>12</c:v>
                </c:pt>
                <c:pt idx="12">
                  <c:v>2</c:v>
                </c:pt>
                <c:pt idx="13">
                  <c:v>4</c:v>
                </c:pt>
                <c:pt idx="14">
                  <c:v>11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F-4499-83D7-6B83A5289C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Si, l’attività è stata parzialmente svolta presso altri centri Hub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AF-4499-83D7-6B83A5289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1210992058204"/>
          <c:y val="0.27439793642569099"/>
          <c:w val="0.44516622573925929"/>
          <c:h val="0.638604158687963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diminuzione del personale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53E-4B60-BAE3-54C598C340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3E-4B60-BAE3-54C598C340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DA-4B98-86B8-C4BABF4C5626}"/>
              </c:ext>
            </c:extLst>
          </c:dPt>
          <c:dLbls>
            <c:dLbl>
              <c:idx val="0"/>
              <c:layout>
                <c:manualLayout>
                  <c:x val="5.3451119874476538E-2"/>
                  <c:y val="2.1099681227331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67884473027786E-2"/>
                      <c:h val="0.110008110117371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53E-4B60-BAE3-54C598C34013}"/>
                </c:ext>
              </c:extLst>
            </c:dLbl>
            <c:dLbl>
              <c:idx val="1"/>
              <c:layout>
                <c:manualLayout>
                  <c:x val="-3.7838815104353253E-2"/>
                  <c:y val="-7.82164500214016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3E-4B60-BAE3-54C598C34013}"/>
                </c:ext>
              </c:extLst>
            </c:dLbl>
            <c:dLbl>
              <c:idx val="2"/>
              <c:layout>
                <c:manualLayout>
                  <c:x val="9.7477772213701158E-3"/>
                  <c:y val="-9.40373741242199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DA-4B98-86B8-C4BABF4C5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Si, meno del 50% del personale medico</c:v>
                </c:pt>
                <c:pt idx="2">
                  <c:v>Si, più del 50% del personale medico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118</c:v>
                </c:pt>
                <c:pt idx="1">
                  <c:v>45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Diminuzione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D-4AC4-90B1-0B1D2548F8B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Si, meno del 50% del personale medico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Diminuzione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D-4AC4-90B1-0B1D2548F8B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Si, più del 50% del personale medico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Diminuzione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D-4AC4-90B1-0B1D2548F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670623"/>
        <c:axId val="991672287"/>
      </c:barChart>
      <c:catAx>
        <c:axId val="991670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1672287"/>
        <c:crosses val="autoZero"/>
        <c:auto val="1"/>
        <c:lblAlgn val="ctr"/>
        <c:lblOffset val="100"/>
        <c:noMultiLvlLbl val="0"/>
      </c:catAx>
      <c:valAx>
        <c:axId val="991672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16706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1CADE4"/>
            </a:solidFill>
          </c:spPr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13</c:v>
                </c:pt>
                <c:pt idx="4">
                  <c:v>11</c:v>
                </c:pt>
                <c:pt idx="5">
                  <c:v>2</c:v>
                </c:pt>
                <c:pt idx="6">
                  <c:v>15</c:v>
                </c:pt>
                <c:pt idx="7">
                  <c:v>5</c:v>
                </c:pt>
                <c:pt idx="8">
                  <c:v>23</c:v>
                </c:pt>
                <c:pt idx="9">
                  <c:v>3</c:v>
                </c:pt>
                <c:pt idx="10">
                  <c:v>1</c:v>
                </c:pt>
                <c:pt idx="11">
                  <c:v>10</c:v>
                </c:pt>
                <c:pt idx="12">
                  <c:v>3</c:v>
                </c:pt>
                <c:pt idx="13">
                  <c:v>4</c:v>
                </c:pt>
                <c:pt idx="14">
                  <c:v>6</c:v>
                </c:pt>
                <c:pt idx="15">
                  <c:v>4</c:v>
                </c:pt>
                <c:pt idx="16">
                  <c:v>3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Si, meno del 50% del personale medico</c:v>
                </c:pt>
              </c:strCache>
            </c:strRef>
          </c:tx>
          <c:spPr>
            <a:solidFill>
              <a:srgbClr val="2683C6"/>
            </a:solidFill>
          </c:spPr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  <c:pt idx="6">
                  <c:v>6</c:v>
                </c:pt>
                <c:pt idx="7">
                  <c:v>0</c:v>
                </c:pt>
                <c:pt idx="8">
                  <c:v>5</c:v>
                </c:pt>
                <c:pt idx="9">
                  <c:v>2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28-4557-AFA7-B126998AC6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Si, più del 50% del personale medico</c:v>
                </c:pt>
              </c:strCache>
            </c:strRef>
          </c:tx>
          <c:invertIfNegative val="0"/>
          <c:dPt>
            <c:idx val="19"/>
            <c:invertIfNegative val="0"/>
            <c:bubble3D val="0"/>
            <c:spPr>
              <a:solidFill>
                <a:srgbClr val="27CED7"/>
              </a:solidFill>
            </c:spPr>
            <c:extLst>
              <c:ext xmlns:c16="http://schemas.microsoft.com/office/drawing/2014/chart" uri="{C3380CC4-5D6E-409C-BE32-E72D297353CC}">
                <c16:uniqueId val="{00000002-0997-4F87-8D7B-BC9AADBBED94}"/>
              </c:ext>
            </c:extLst>
          </c:dPt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97-4F87-8D7B-BC9AADBBE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56507936172742"/>
          <c:y val="7.772164557571476E-2"/>
          <c:w val="0.30143636234691878"/>
          <c:h val="0.867861213503565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CE-4D64-881B-538D33F37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CE-4D64-881B-538D33F37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CE-4D64-881B-538D33F37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CE-4D64-881B-538D33F37D4D}"/>
              </c:ext>
            </c:extLst>
          </c:dPt>
          <c:dLbls>
            <c:dLbl>
              <c:idx val="0"/>
              <c:layout>
                <c:manualLayout>
                  <c:x val="0.11286995372468631"/>
                  <c:y val="8.108314141503301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CE-4D64-881B-538D33F37D4D}"/>
                </c:ext>
              </c:extLst>
            </c:dLbl>
            <c:dLbl>
              <c:idx val="1"/>
              <c:layout>
                <c:manualLayout>
                  <c:x val="-6.8464259570022473E-2"/>
                  <c:y val="-9.1500244993482249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CE-4D64-881B-538D33F37D4D}"/>
                </c:ext>
              </c:extLst>
            </c:dLbl>
            <c:dLbl>
              <c:idx val="2"/>
              <c:layout>
                <c:manualLayout>
                  <c:x val="-0.19767415361876683"/>
                  <c:y val="1.8691973134112732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CE-4D64-881B-538D33F37D4D}"/>
                </c:ext>
              </c:extLst>
            </c:dLbl>
            <c:dLbl>
              <c:idx val="3"/>
              <c:layout>
                <c:manualLayout>
                  <c:x val="0.27684389215220201"/>
                  <c:y val="0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CE-4D64-881B-538D33F37D4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Riassegnazione presso reparti COVID-19dedicati</c:v>
                </c:pt>
                <c:pt idx="1">
                  <c:v>Riassegnazione presso reparti di Emergenza e Pronto Soccorso</c:v>
                </c:pt>
                <c:pt idx="2">
                  <c:v>Riassegnazione presso reparti di Medicina Interna</c:v>
                </c:pt>
                <c:pt idx="3">
                  <c:v>Riassegnazione presso reparti di Terapia Intensiva e U.O. di Anestesia e Rianimazione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27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CE-4D64-881B-538D33F37D4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93462706767536"/>
          <c:y val="0.54157471974578519"/>
          <c:w val="0.33236071850314808"/>
          <c:h val="0.42640367841179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27910952299713E-2"/>
          <c:y val="0.10688340868729461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A8-4E55-8E14-D2AA5DFFA7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A8-4E55-8E14-D2AA5DFFA7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A8-4E55-8E14-D2AA5DFFA7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5A8-4E55-8E14-D2AA5DFFA762}"/>
              </c:ext>
            </c:extLst>
          </c:dPt>
          <c:dLbls>
            <c:dLbl>
              <c:idx val="0"/>
              <c:layout>
                <c:manualLayout>
                  <c:x val="6.8615205773329788E-2"/>
                  <c:y val="-3.398773868349396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A8-4E55-8E14-D2AA5DFFA762}"/>
                </c:ext>
              </c:extLst>
            </c:dLbl>
            <c:dLbl>
              <c:idx val="1"/>
              <c:layout>
                <c:manualLayout>
                  <c:x val="-1.6593745789704597E-2"/>
                  <c:y val="7.0315811637848636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A8-4E55-8E14-D2AA5DFFA762}"/>
                </c:ext>
              </c:extLst>
            </c:dLbl>
            <c:dLbl>
              <c:idx val="2"/>
              <c:layout>
                <c:manualLayout>
                  <c:x val="-1.5768700620791862E-2"/>
                  <c:y val="6.5396878328560061E-3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A8-4E55-8E14-D2AA5DFFA762}"/>
                </c:ext>
              </c:extLst>
            </c:dLbl>
            <c:dLbl>
              <c:idx val="3"/>
              <c:layout>
                <c:manualLayout>
                  <c:x val="0.21707238080761662"/>
                  <c:y val="0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A8-4E55-8E14-D2AA5DFFA76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</c:v>
                </c:pt>
                <c:pt idx="1">
                  <c:v>Si, riduzione di meno del 50% dell’attività assistenziale propria dell’U.O.</c:v>
                </c:pt>
                <c:pt idx="2">
                  <c:v>Si, riduzione di più del 50% dell’attività assistenziale propria dell’U.O.</c:v>
                </c:pt>
                <c:pt idx="3">
                  <c:v>Azzeramento dell’attività assistenziale propria dell’U.O.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66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A8-4E55-8E14-D2AA5DFFA76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18254459026693"/>
          <c:y val="0.31145134222905507"/>
          <c:w val="0.31996621399873559"/>
          <c:h val="0.475024386877505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10</c:v>
                </c:pt>
                <c:pt idx="4">
                  <c:v>5</c:v>
                </c:pt>
                <c:pt idx="5">
                  <c:v>0</c:v>
                </c:pt>
                <c:pt idx="6">
                  <c:v>7</c:v>
                </c:pt>
                <c:pt idx="7">
                  <c:v>2</c:v>
                </c:pt>
                <c:pt idx="8">
                  <c:v>10</c:v>
                </c:pt>
                <c:pt idx="9">
                  <c:v>0</c:v>
                </c:pt>
                <c:pt idx="10">
                  <c:v>1</c:v>
                </c:pt>
                <c:pt idx="11">
                  <c:v>5</c:v>
                </c:pt>
                <c:pt idx="12">
                  <c:v>2</c:v>
                </c:pt>
                <c:pt idx="13">
                  <c:v>4</c:v>
                </c:pt>
                <c:pt idx="14">
                  <c:v>4</c:v>
                </c:pt>
                <c:pt idx="15">
                  <c:v>2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B-454A-B65E-57226FCD2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Si, riduzione di meno del 50% dell’attività assistenziale propria dell’U.O.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Sheet1!$C$2:$C$21</c:f>
              <c:numCache>
                <c:formatCode>0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9</c:v>
                </c:pt>
                <c:pt idx="4">
                  <c:v>5</c:v>
                </c:pt>
                <c:pt idx="5">
                  <c:v>1</c:v>
                </c:pt>
                <c:pt idx="6">
                  <c:v>8</c:v>
                </c:pt>
                <c:pt idx="7">
                  <c:v>2</c:v>
                </c:pt>
                <c:pt idx="8">
                  <c:v>13</c:v>
                </c:pt>
                <c:pt idx="9">
                  <c:v>5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1</c:v>
                </c:pt>
                <c:pt idx="14">
                  <c:v>6</c:v>
                </c:pt>
                <c:pt idx="15">
                  <c:v>4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3-4F7C-BF39-04FBBC1D3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Si, riduzione di più del 50% dell’attività assistenziale propria dell’U.O.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Sheet1!$D$2:$D$21</c:f>
              <c:numCache>
                <c:formatCode>0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2-41F8-B114-E661D8160D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Azzeramento dell’attività assistenziale propria dell’U.O.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12-41F8-B114-E661D8160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2108307928"/>
        <c:axId val="2108311448"/>
      </c:barChart>
      <c:catAx>
        <c:axId val="210830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  <a:alpha val="27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11448"/>
        <c:crosses val="autoZero"/>
        <c:auto val="1"/>
        <c:lblAlgn val="ctr"/>
        <c:lblOffset val="100"/>
        <c:noMultiLvlLbl val="1"/>
      </c:catAx>
      <c:valAx>
        <c:axId val="210831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  <a:alpha val="30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21083079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it-IT" sz="800" noProof="0">
          <a:solidFill>
            <a:schemeClr val="tx2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62857104498589"/>
          <c:y val="0.10688340868729464"/>
          <c:w val="0.50654410644722447"/>
          <c:h val="0.780641012821717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9B-4344-9983-6ABB2FE430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9B-4344-9983-6ABB2FE430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9B-4344-9983-6ABB2FE430A8}"/>
              </c:ext>
            </c:extLst>
          </c:dPt>
          <c:dLbls>
            <c:dLbl>
              <c:idx val="0"/>
              <c:layout>
                <c:manualLayout>
                  <c:x val="9.1512520317260884E-2"/>
                  <c:y val="0.1131520892369557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9B-4344-9983-6ABB2FE430A8}"/>
                </c:ext>
              </c:extLst>
            </c:dLbl>
            <c:dLbl>
              <c:idx val="1"/>
              <c:layout>
                <c:manualLayout>
                  <c:x val="-9.3647040310672197E-2"/>
                  <c:y val="-0.19768470116031919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B-4344-9983-6ABB2FE430A8}"/>
                </c:ext>
              </c:extLst>
            </c:dLbl>
            <c:dLbl>
              <c:idx val="2"/>
              <c:layout>
                <c:manualLayout>
                  <c:x val="-0.11382956886233025"/>
                  <c:y val="-2.224853936897112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9B-4344-9983-6ABB2FE430A8}"/>
                </c:ext>
              </c:extLst>
            </c:dLbl>
            <c:dLbl>
              <c:idx val="3"/>
              <c:layout>
                <c:manualLayout>
                  <c:x val="5.2547007675376275E-2"/>
                  <c:y val="-2.2802139748582816E-2"/>
                </c:manualLayout>
              </c:layout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9B-4344-9983-6ABB2FE430A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88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9B-4344-9983-6ABB2FE430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9AA98-38BB-43F1-8A19-CA03B05E5B57}" type="datetime1">
              <a:rPr lang="it-IT" smtClean="0"/>
              <a:t>26/01/2022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10B3B-8E04-4DDD-9576-EFA45411CE1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508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B3F09-A48C-4BF3-B9D6-42EBF4660DDA}" type="datetime1">
              <a:rPr lang="it-IT" smtClean="0"/>
              <a:pPr/>
              <a:t>26/01/2022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0C6D3C-9EB0-4F2C-9026-3887D1CDB44E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4377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412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867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0729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063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8635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562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300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5003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746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80465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06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687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595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10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88538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0848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6215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11539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12486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27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086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64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376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359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7828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447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209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60C6D3C-9EB0-4F2C-9026-3887D1CDB44E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14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612000" tIns="0" rtlCol="0" anchor="ctr"/>
          <a:lstStyle>
            <a:lvl1pPr marL="0" indent="0" algn="l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Trascinare qui </a:t>
            </a:r>
            <a:br>
              <a:rPr lang="it-IT" noProof="0" dirty="0"/>
            </a:br>
            <a:r>
              <a:rPr lang="it-IT" noProof="0" dirty="0"/>
              <a:t>la foto di sfondo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rtlCol="0" anchor="ctr"/>
          <a:lstStyle>
            <a:lvl1pPr algn="l">
              <a:defRPr sz="50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C97F3D-57FA-4E82-9EEC-E93088055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0" y="4276447"/>
            <a:ext cx="5161550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144000" rtlCol="0" anchor="ctr"/>
          <a:lstStyle>
            <a:lvl1pPr marL="0" indent="0" algn="l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31775C8-C7F0-4EC5-A9C0-53AE3A0C5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00000" y="6262080"/>
            <a:ext cx="7560000" cy="360000"/>
          </a:xfrm>
        </p:spPr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9E8B0AE2-DA19-49E2-AC81-5272385D3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42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o di pers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testo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6858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it-IT" noProof="0" dirty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78907576-77BD-4FD0-A9FE-48D249CB435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3794" y="3407563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Ruolo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3794" y="3005055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15" name="Segnaposto testo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6363" y="3407563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Ruolo</a:t>
            </a:r>
          </a:p>
        </p:txBody>
      </p:sp>
      <p:sp>
        <p:nvSpPr>
          <p:cNvPr id="16" name="Segnaposto testo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6363" y="3005055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28931" y="3407563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Ruolo</a:t>
            </a:r>
          </a:p>
        </p:txBody>
      </p:sp>
      <p:sp>
        <p:nvSpPr>
          <p:cNvPr id="18" name="Segnaposto testo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8931" y="3005055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29" name="Segnaposto immagine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67711" y="1648853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0" name="Segnaposto immagine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30280" y="1648853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1" name="Segnaposto immagine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92848" y="1648853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2" name="Segnaposto testo 4">
            <a:extLst>
              <a:ext uri="{FF2B5EF4-FFF2-40B4-BE49-F238E27FC236}">
                <a16:creationId xmlns:a16="http://schemas.microsoft.com/office/drawing/2014/main" id="{FE407FE5-15DF-40F7-B14C-0A04CC30C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03794" y="5736658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Ruolo</a:t>
            </a:r>
          </a:p>
        </p:txBody>
      </p:sp>
      <p:sp>
        <p:nvSpPr>
          <p:cNvPr id="23" name="Segnaposto testo 12">
            <a:extLst>
              <a:ext uri="{FF2B5EF4-FFF2-40B4-BE49-F238E27FC236}">
                <a16:creationId xmlns:a16="http://schemas.microsoft.com/office/drawing/2014/main" id="{7DD73F77-2E6A-450D-B4AF-8643D8AE1EC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03794" y="5334150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24" name="Segnaposto testo 4">
            <a:extLst>
              <a:ext uri="{FF2B5EF4-FFF2-40B4-BE49-F238E27FC236}">
                <a16:creationId xmlns:a16="http://schemas.microsoft.com/office/drawing/2014/main" id="{7F1CAED2-2A78-4780-A303-060C24C5652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66363" y="5736658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Ruolo</a:t>
            </a:r>
          </a:p>
        </p:txBody>
      </p:sp>
      <p:sp>
        <p:nvSpPr>
          <p:cNvPr id="27" name="Segnaposto testo 12">
            <a:extLst>
              <a:ext uri="{FF2B5EF4-FFF2-40B4-BE49-F238E27FC236}">
                <a16:creationId xmlns:a16="http://schemas.microsoft.com/office/drawing/2014/main" id="{4E77CA0B-49F8-4EE9-84A7-AB28FD1CC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66363" y="5334150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28" name="Segnaposto testo 4">
            <a:extLst>
              <a:ext uri="{FF2B5EF4-FFF2-40B4-BE49-F238E27FC236}">
                <a16:creationId xmlns:a16="http://schemas.microsoft.com/office/drawing/2014/main" id="{5D4F2294-CE3A-4705-BCB3-C5DAFA373C2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28931" y="5736658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Ruolo</a:t>
            </a:r>
          </a:p>
        </p:txBody>
      </p:sp>
      <p:sp>
        <p:nvSpPr>
          <p:cNvPr id="32" name="Segnaposto testo 12">
            <a:extLst>
              <a:ext uri="{FF2B5EF4-FFF2-40B4-BE49-F238E27FC236}">
                <a16:creationId xmlns:a16="http://schemas.microsoft.com/office/drawing/2014/main" id="{7B49F9AF-7698-444D-8D12-FA0B6A713E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28931" y="5334150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33" name="Segnaposto immagine 25">
            <a:extLst>
              <a:ext uri="{FF2B5EF4-FFF2-40B4-BE49-F238E27FC236}">
                <a16:creationId xmlns:a16="http://schemas.microsoft.com/office/drawing/2014/main" id="{6057C2E9-1501-4819-B77D-23A0268DB0F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867711" y="3977948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4" name="Segnaposto immagine 25">
            <a:extLst>
              <a:ext uri="{FF2B5EF4-FFF2-40B4-BE49-F238E27FC236}">
                <a16:creationId xmlns:a16="http://schemas.microsoft.com/office/drawing/2014/main" id="{C77B8544-1CEE-4ED4-89E8-ED042673804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630280" y="3977948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5" name="Segnaposto immagine 25">
            <a:extLst>
              <a:ext uri="{FF2B5EF4-FFF2-40B4-BE49-F238E27FC236}">
                <a16:creationId xmlns:a16="http://schemas.microsoft.com/office/drawing/2014/main" id="{E1131D92-0382-469E-A358-A2EC5FDCCF3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392848" y="3977948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C0EBF36-B9CA-4962-B198-27B56B54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921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i elen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" name="Segnaposto testo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5500" y="1992933"/>
            <a:ext cx="9388499" cy="10953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it-IT" noProof="0" dirty="0"/>
              <a:t>Inserire qui la descrizione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1" name="Segnaposto immagine 10">
            <a:extLst>
              <a:ext uri="{FF2B5EF4-FFF2-40B4-BE49-F238E27FC236}">
                <a16:creationId xmlns:a16="http://schemas.microsoft.com/office/drawing/2014/main" id="{A98EA298-DD21-4B69-8125-094245EDF7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4213" y="1992934"/>
            <a:ext cx="1095375" cy="1095375"/>
          </a:xfrm>
        </p:spPr>
        <p:txBody>
          <a:bodyPr rtlCol="0" anchor="ctr"/>
          <a:lstStyle>
            <a:lvl1pPr marL="0" indent="0" algn="ctr">
              <a:buNone/>
              <a:defRPr sz="1050" i="1"/>
            </a:lvl1pPr>
          </a:lstStyle>
          <a:p>
            <a:pPr rtl="0"/>
            <a:r>
              <a:rPr lang="it-IT" noProof="0" dirty="0"/>
              <a:t>Inserire</a:t>
            </a:r>
            <a:br>
              <a:rPr lang="it-IT" noProof="0" dirty="0"/>
            </a:br>
            <a:r>
              <a:rPr lang="it-IT" noProof="0" dirty="0"/>
              <a:t>qui l'immagine/il logo</a:t>
            </a:r>
          </a:p>
        </p:txBody>
      </p:sp>
      <p:sp>
        <p:nvSpPr>
          <p:cNvPr id="12" name="Segnaposto immagine 10">
            <a:extLst>
              <a:ext uri="{FF2B5EF4-FFF2-40B4-BE49-F238E27FC236}">
                <a16:creationId xmlns:a16="http://schemas.microsoft.com/office/drawing/2014/main" id="{4C93EFCC-1E62-4200-9E96-2476EE2581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4213" y="3431134"/>
            <a:ext cx="1095375" cy="1095375"/>
          </a:xfrm>
        </p:spPr>
        <p:txBody>
          <a:bodyPr rtlCol="0" anchor="ctr"/>
          <a:lstStyle>
            <a:lvl1pPr marL="0" indent="0" algn="ctr">
              <a:buNone/>
              <a:defRPr sz="1050" i="1"/>
            </a:lvl1pPr>
          </a:lstStyle>
          <a:p>
            <a:pPr rtl="0"/>
            <a:r>
              <a:rPr lang="it-IT" noProof="0" dirty="0"/>
              <a:t>Inserire</a:t>
            </a:r>
            <a:br>
              <a:rPr lang="it-IT" noProof="0" dirty="0"/>
            </a:br>
            <a:r>
              <a:rPr lang="it-IT" noProof="0" dirty="0"/>
              <a:t>qui l'immagine/il logo</a:t>
            </a:r>
          </a:p>
        </p:txBody>
      </p:sp>
      <p:sp>
        <p:nvSpPr>
          <p:cNvPr id="13" name="Segnaposto immagine 10">
            <a:extLst>
              <a:ext uri="{FF2B5EF4-FFF2-40B4-BE49-F238E27FC236}">
                <a16:creationId xmlns:a16="http://schemas.microsoft.com/office/drawing/2014/main" id="{8741D874-BD81-4469-AA1C-32517FD7C37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4213" y="4869334"/>
            <a:ext cx="1095375" cy="1095375"/>
          </a:xfrm>
        </p:spPr>
        <p:txBody>
          <a:bodyPr rtlCol="0" anchor="ctr"/>
          <a:lstStyle>
            <a:lvl1pPr marL="0" indent="0" algn="ctr">
              <a:buNone/>
              <a:defRPr sz="1050" i="1"/>
            </a:lvl1pPr>
          </a:lstStyle>
          <a:p>
            <a:pPr rtl="0"/>
            <a:r>
              <a:rPr lang="it-IT" noProof="0" dirty="0"/>
              <a:t>Inserire</a:t>
            </a:r>
            <a:br>
              <a:rPr lang="it-IT" noProof="0" dirty="0"/>
            </a:br>
            <a:r>
              <a:rPr lang="it-IT" noProof="0" dirty="0"/>
              <a:t>qui l'immagine/il logo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CFB0B599-DDEF-43E9-A07F-FC328C595B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095500" y="3422739"/>
            <a:ext cx="9388499" cy="10953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it-IT" noProof="0" dirty="0"/>
              <a:t>Inserire qui la descrizione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3FF0857-6431-48DC-BE82-9A93C55CEFB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2095500" y="4867850"/>
            <a:ext cx="9388499" cy="10953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it-IT" noProof="0" dirty="0"/>
              <a:t>Inserire qui la descrizione</a:t>
            </a:r>
          </a:p>
        </p:txBody>
      </p:sp>
    </p:spTree>
    <p:extLst>
      <p:ext uri="{BB962C8B-B14F-4D97-AF65-F5344CB8AC3E}">
        <p14:creationId xmlns:p14="http://schemas.microsoft.com/office/powerpoint/2010/main" val="211947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" name="Segnaposto testo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41740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0" tIns="0" rIns="612000" rtlCol="0" anchor="ctr"/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Trascinare qui </a:t>
            </a:r>
            <a:br>
              <a:rPr lang="it-IT" noProof="0" dirty="0"/>
            </a:br>
            <a:r>
              <a:rPr lang="it-IT" noProof="0" dirty="0"/>
              <a:t>la foto di sfondo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bIns="756000" rtlCol="0" anchor="ctr"/>
          <a:lstStyle>
            <a:lvl1pPr algn="l">
              <a:lnSpc>
                <a:spcPct val="65000"/>
              </a:lnSpc>
              <a:defRPr sz="88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Grazie </a:t>
            </a:r>
            <a:br>
              <a:rPr lang="it-IT" noProof="0" dirty="0"/>
            </a:br>
            <a:r>
              <a:rPr lang="it-IT" noProof="0" dirty="0"/>
              <a:t> 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49FD1A9-E34B-4888-90DE-493861AD7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7700" y="4508500"/>
            <a:ext cx="3314700" cy="330200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/>
              <a:t>Nome completo</a:t>
            </a:r>
          </a:p>
        </p:txBody>
      </p:sp>
      <p:sp>
        <p:nvSpPr>
          <p:cNvPr id="9" name="Segnaposto testo 5">
            <a:extLst>
              <a:ext uri="{FF2B5EF4-FFF2-40B4-BE49-F238E27FC236}">
                <a16:creationId xmlns:a16="http://schemas.microsoft.com/office/drawing/2014/main" id="{3452AC72-D893-4C1A-83BD-9930164D89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7700" y="5180023"/>
            <a:ext cx="3314700" cy="205029"/>
          </a:xfrm>
          <a:ln>
            <a:noFill/>
          </a:ln>
        </p:spPr>
        <p:txBody>
          <a:bodyPr rtlCol="0"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/>
              <a:t>Posta elettronica</a:t>
            </a:r>
          </a:p>
        </p:txBody>
      </p:sp>
      <p:sp>
        <p:nvSpPr>
          <p:cNvPr id="10" name="Segnaposto testo 5">
            <a:extLst>
              <a:ext uri="{FF2B5EF4-FFF2-40B4-BE49-F238E27FC236}">
                <a16:creationId xmlns:a16="http://schemas.microsoft.com/office/drawing/2014/main" id="{D2EEC149-F1BE-4C36-A789-5BF73B40A2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17700" y="5683561"/>
            <a:ext cx="3314700" cy="205029"/>
          </a:xfrm>
          <a:ln>
            <a:noFill/>
          </a:ln>
        </p:spPr>
        <p:txBody>
          <a:bodyPr rtlCol="0"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/>
              <a:t>Telefono</a:t>
            </a: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ECC256E6-6AE8-4950-838C-BE638FB479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17700" y="4821910"/>
            <a:ext cx="3314700" cy="205029"/>
          </a:xfrm>
        </p:spPr>
        <p:txBody>
          <a:bodyPr rtlCol="0" anchor="t"/>
          <a:lstStyle>
            <a:lvl1pPr marL="0" indent="0">
              <a:buNone/>
              <a:defRPr sz="1000" i="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it-IT" noProof="0" dirty="0"/>
              <a:t>POSIZIONE</a:t>
            </a:r>
          </a:p>
        </p:txBody>
      </p:sp>
    </p:spTree>
    <p:extLst>
      <p:ext uri="{BB962C8B-B14F-4D97-AF65-F5344CB8AC3E}">
        <p14:creationId xmlns:p14="http://schemas.microsoft.com/office/powerpoint/2010/main" val="31857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A75689F-8B6B-4484-8064-90B4D8FB7C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7343" y="2731933"/>
            <a:ext cx="6903253" cy="3350673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576000" tIns="1872000" rIns="576000" rtlCol="0"/>
          <a:lstStyle>
            <a:lvl1pPr marL="0" indent="0">
              <a:lnSpc>
                <a:spcPts val="2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 dirty="0"/>
              <a:t>Descrivere l'idea</a:t>
            </a:r>
          </a:p>
        </p:txBody>
      </p:sp>
      <p:sp>
        <p:nvSpPr>
          <p:cNvPr id="21" name="Segnaposto immagine 20">
            <a:extLst>
              <a:ext uri="{FF2B5EF4-FFF2-40B4-BE49-F238E27FC236}">
                <a16:creationId xmlns:a16="http://schemas.microsoft.com/office/drawing/2014/main" id="{C57B9832-0120-4094-8C27-082E3533C5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012000" cy="6858000"/>
          </a:xfrm>
          <a:custGeom>
            <a:avLst/>
            <a:gdLst>
              <a:gd name="connsiteX0" fmla="*/ 0 w 12012000"/>
              <a:gd name="connsiteY0" fmla="*/ 0 h 6858000"/>
              <a:gd name="connsiteX1" fmla="*/ 8592000 w 12012000"/>
              <a:gd name="connsiteY1" fmla="*/ 0 h 6858000"/>
              <a:gd name="connsiteX2" fmla="*/ 8592000 w 12012000"/>
              <a:gd name="connsiteY2" fmla="*/ 180000 h 6858000"/>
              <a:gd name="connsiteX3" fmla="*/ 12012000 w 12012000"/>
              <a:gd name="connsiteY3" fmla="*/ 180000 h 6858000"/>
              <a:gd name="connsiteX4" fmla="*/ 12012000 w 12012000"/>
              <a:gd name="connsiteY4" fmla="*/ 6678000 h 6858000"/>
              <a:gd name="connsiteX5" fmla="*/ 8592000 w 12012000"/>
              <a:gd name="connsiteY5" fmla="*/ 6678000 h 6858000"/>
              <a:gd name="connsiteX6" fmla="*/ 8592000 w 12012000"/>
              <a:gd name="connsiteY6" fmla="*/ 6858000 h 6858000"/>
              <a:gd name="connsiteX7" fmla="*/ 0 w 1201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2000" h="6858000">
                <a:moveTo>
                  <a:pt x="0" y="0"/>
                </a:moveTo>
                <a:lnTo>
                  <a:pt x="8592000" y="0"/>
                </a:lnTo>
                <a:lnTo>
                  <a:pt x="8592000" y="180000"/>
                </a:lnTo>
                <a:lnTo>
                  <a:pt x="12012000" y="180000"/>
                </a:lnTo>
                <a:lnTo>
                  <a:pt x="12012000" y="6678000"/>
                </a:lnTo>
                <a:lnTo>
                  <a:pt x="8592000" y="6678000"/>
                </a:lnTo>
                <a:lnTo>
                  <a:pt x="85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0" tIns="0" rIns="612000" rtlCol="0"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Trascinare qui </a:t>
            </a:r>
            <a:br>
              <a:rPr lang="it-IT" noProof="0" dirty="0"/>
            </a:br>
            <a:r>
              <a:rPr lang="it-IT" noProof="0" dirty="0"/>
              <a:t>la foto di sfondo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3999" y="6262080"/>
            <a:ext cx="6190934" cy="360000"/>
          </a:xfrm>
        </p:spPr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tx2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Titolo 11">
            <a:extLst>
              <a:ext uri="{FF2B5EF4-FFF2-40B4-BE49-F238E27FC236}">
                <a16:creationId xmlns:a16="http://schemas.microsoft.com/office/drawing/2014/main" id="{EAF90A48-1BFB-4A19-9A1C-2851879F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778" y="3096087"/>
            <a:ext cx="5455750" cy="1008000"/>
          </a:xfrm>
        </p:spPr>
        <p:txBody>
          <a:bodyPr rtlCol="0"/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C9E79024-4B2E-43B0-8607-196181AB731F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365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 e icona 5 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immagine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Trascinare qui </a:t>
            </a:r>
            <a:br>
              <a:rPr lang="it-IT" noProof="0" dirty="0"/>
            </a:br>
            <a:r>
              <a:rPr lang="it-IT" noProof="0" dirty="0"/>
              <a:t>la foto di sfondo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 rtlCol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9F266E5-40A6-4643-B9AC-B38F272563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#NUMERO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1CB790CB-E4F5-4B61-A03E-1CA0C32E3F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455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B570684C-B743-402E-8778-A651995771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10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#NUMERO</a:t>
            </a:r>
          </a:p>
        </p:txBody>
      </p:sp>
      <p:sp>
        <p:nvSpPr>
          <p:cNvPr id="13" name="Segnaposto testo 10">
            <a:extLst>
              <a:ext uri="{FF2B5EF4-FFF2-40B4-BE49-F238E27FC236}">
                <a16:creationId xmlns:a16="http://schemas.microsoft.com/office/drawing/2014/main" id="{FCEC7149-9A00-4CA4-B800-1BFD6EBEB8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97255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4" name="Segnaposto testo 4">
            <a:extLst>
              <a:ext uri="{FF2B5EF4-FFF2-40B4-BE49-F238E27FC236}">
                <a16:creationId xmlns:a16="http://schemas.microsoft.com/office/drawing/2014/main" id="{0374F0E2-36BA-43B5-8799-77AA3367DF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9707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#NUMERO</a:t>
            </a:r>
          </a:p>
        </p:txBody>
      </p:sp>
      <p:sp>
        <p:nvSpPr>
          <p:cNvPr id="15" name="Segnaposto testo 10">
            <a:extLst>
              <a:ext uri="{FF2B5EF4-FFF2-40B4-BE49-F238E27FC236}">
                <a16:creationId xmlns:a16="http://schemas.microsoft.com/office/drawing/2014/main" id="{1BA12174-6A24-4E61-8D58-B3B42C31BE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96056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6" name="Segnaposto testo 4">
            <a:extLst>
              <a:ext uri="{FF2B5EF4-FFF2-40B4-BE49-F238E27FC236}">
                <a16:creationId xmlns:a16="http://schemas.microsoft.com/office/drawing/2014/main" id="{D3A67B21-0E8B-4922-94F9-20492309C4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446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#NUMERO</a:t>
            </a:r>
          </a:p>
        </p:txBody>
      </p:sp>
      <p:sp>
        <p:nvSpPr>
          <p:cNvPr id="17" name="Segnaposto testo 10">
            <a:extLst>
              <a:ext uri="{FF2B5EF4-FFF2-40B4-BE49-F238E27FC236}">
                <a16:creationId xmlns:a16="http://schemas.microsoft.com/office/drawing/2014/main" id="{D801C20C-82D2-465E-8D45-DF1A57E045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0855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8" name="Segnaposto testo 4">
            <a:extLst>
              <a:ext uri="{FF2B5EF4-FFF2-40B4-BE49-F238E27FC236}">
                <a16:creationId xmlns:a16="http://schemas.microsoft.com/office/drawing/2014/main" id="{62BAD45E-2039-4F8D-9CFC-42BFA3756A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31412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#NUMERO</a:t>
            </a:r>
          </a:p>
        </p:txBody>
      </p:sp>
      <p:sp>
        <p:nvSpPr>
          <p:cNvPr id="19" name="Segnaposto testo 10">
            <a:extLst>
              <a:ext uri="{FF2B5EF4-FFF2-40B4-BE49-F238E27FC236}">
                <a16:creationId xmlns:a16="http://schemas.microsoft.com/office/drawing/2014/main" id="{64A78879-6338-4F3B-864E-8FF4E08C00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57654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22" name="Sottotitolo 2">
            <a:extLst>
              <a:ext uri="{FF2B5EF4-FFF2-40B4-BE49-F238E27FC236}">
                <a16:creationId xmlns:a16="http://schemas.microsoft.com/office/drawing/2014/main" id="{80118439-B306-4F20-9200-1C429EADC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01000" y="5271502"/>
            <a:ext cx="1990001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0" rtlCol="0" anchor="ctr"/>
          <a:lstStyle>
            <a:lvl1pPr marL="0" indent="0" algn="ctr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Risultato</a:t>
            </a:r>
          </a:p>
        </p:txBody>
      </p:sp>
      <p:sp>
        <p:nvSpPr>
          <p:cNvPr id="26" name="Segnaposto immagine 25">
            <a:extLst>
              <a:ext uri="{FF2B5EF4-FFF2-40B4-BE49-F238E27FC236}">
                <a16:creationId xmlns:a16="http://schemas.microsoft.com/office/drawing/2014/main" id="{99B7E7F2-DF6B-4441-B0B1-7E87E29BA3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98550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7" name="Segnaposto immagine 25">
            <a:extLst>
              <a:ext uri="{FF2B5EF4-FFF2-40B4-BE49-F238E27FC236}">
                <a16:creationId xmlns:a16="http://schemas.microsoft.com/office/drawing/2014/main" id="{ED41522A-FBAF-4E5D-B592-F13855964E8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85350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8" name="Segnaposto immagine 25">
            <a:extLst>
              <a:ext uri="{FF2B5EF4-FFF2-40B4-BE49-F238E27FC236}">
                <a16:creationId xmlns:a16="http://schemas.microsoft.com/office/drawing/2014/main" id="{AA51069C-E1DC-44A0-A6A0-2A4AB0DD4D7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84044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9" name="Segnaposto immagine 25">
            <a:extLst>
              <a:ext uri="{FF2B5EF4-FFF2-40B4-BE49-F238E27FC236}">
                <a16:creationId xmlns:a16="http://schemas.microsoft.com/office/drawing/2014/main" id="{42F6437E-5478-451F-9BE3-E8160EA4351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958950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0" name="Segnaposto immagine 25">
            <a:extLst>
              <a:ext uri="{FF2B5EF4-FFF2-40B4-BE49-F238E27FC236}">
                <a16:creationId xmlns:a16="http://schemas.microsoft.com/office/drawing/2014/main" id="{25127DFD-53A7-41A8-B591-AEEC120380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245749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</p:spTree>
    <p:extLst>
      <p:ext uri="{BB962C8B-B14F-4D97-AF65-F5344CB8AC3E}">
        <p14:creationId xmlns:p14="http://schemas.microsoft.com/office/powerpoint/2010/main" val="38925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ione verticale 60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6F76D43D-0DDD-4BAD-8213-BDBF75C3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118" y="4338116"/>
            <a:ext cx="10839764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A6D3ACF3-E1F5-4332-9836-C8E6C46591B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43438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BDF8FE7-66F4-4586-B49B-61E115ED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B5B890-F885-418C-9812-59970CAC6B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521507-88DE-417D-8076-D9152E1E1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FC7DDD-6F93-45F8-AFD6-95AA051FE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  <p:sp>
        <p:nvSpPr>
          <p:cNvPr id="21" name="Figura a mano libera: Forma 20">
            <a:extLst>
              <a:ext uri="{FF2B5EF4-FFF2-40B4-BE49-F238E27FC236}">
                <a16:creationId xmlns:a16="http://schemas.microsoft.com/office/drawing/2014/main" id="{D1CD6042-5DF4-4624-BC32-25F68745304A}"/>
              </a:ext>
            </a:extLst>
          </p:cNvPr>
          <p:cNvSpPr/>
          <p:nvPr userDrawn="1"/>
        </p:nvSpPr>
        <p:spPr>
          <a:xfrm rot="5400000">
            <a:off x="8220300" y="371700"/>
            <a:ext cx="4343400" cy="3600000"/>
          </a:xfrm>
          <a:custGeom>
            <a:avLst/>
            <a:gdLst>
              <a:gd name="connsiteX0" fmla="*/ 0 w 4343400"/>
              <a:gd name="connsiteY0" fmla="*/ 3600000 h 3600000"/>
              <a:gd name="connsiteX1" fmla="*/ 0 w 4343400"/>
              <a:gd name="connsiteY1" fmla="*/ 0 h 3600000"/>
              <a:gd name="connsiteX2" fmla="*/ 180000 w 4343400"/>
              <a:gd name="connsiteY2" fmla="*/ 0 h 3600000"/>
              <a:gd name="connsiteX3" fmla="*/ 4343400 w 4343400"/>
              <a:gd name="connsiteY3" fmla="*/ 0 h 3600000"/>
              <a:gd name="connsiteX4" fmla="*/ 4343400 w 4343400"/>
              <a:gd name="connsiteY4" fmla="*/ 180000 h 3600000"/>
              <a:gd name="connsiteX5" fmla="*/ 180000 w 4343400"/>
              <a:gd name="connsiteY5" fmla="*/ 180000 h 3600000"/>
              <a:gd name="connsiteX6" fmla="*/ 180000 w 43434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4343400" y="0"/>
                </a:lnTo>
                <a:lnTo>
                  <a:pt x="43434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6294759C-286C-4281-B194-581C766EEF28}"/>
              </a:ext>
            </a:extLst>
          </p:cNvPr>
          <p:cNvSpPr/>
          <p:nvPr userDrawn="1"/>
        </p:nvSpPr>
        <p:spPr>
          <a:xfrm rot="5400000">
            <a:off x="9134700" y="3800700"/>
            <a:ext cx="2514600" cy="3600000"/>
          </a:xfrm>
          <a:custGeom>
            <a:avLst/>
            <a:gdLst>
              <a:gd name="connsiteX0" fmla="*/ 0 w 2514600"/>
              <a:gd name="connsiteY0" fmla="*/ 180000 h 3600000"/>
              <a:gd name="connsiteX1" fmla="*/ 0 w 2514600"/>
              <a:gd name="connsiteY1" fmla="*/ 0 h 3600000"/>
              <a:gd name="connsiteX2" fmla="*/ 2334600 w 2514600"/>
              <a:gd name="connsiteY2" fmla="*/ 0 h 3600000"/>
              <a:gd name="connsiteX3" fmla="*/ 2514600 w 2514600"/>
              <a:gd name="connsiteY3" fmla="*/ 0 h 3600000"/>
              <a:gd name="connsiteX4" fmla="*/ 2514600 w 2514600"/>
              <a:gd name="connsiteY4" fmla="*/ 180000 h 3600000"/>
              <a:gd name="connsiteX5" fmla="*/ 2514600 w 2514600"/>
              <a:gd name="connsiteY5" fmla="*/ 3600000 h 3600000"/>
              <a:gd name="connsiteX6" fmla="*/ 2334600 w 2514600"/>
              <a:gd name="connsiteY6" fmla="*/ 3600000 h 3600000"/>
              <a:gd name="connsiteX7" fmla="*/ 2334600 w 25146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4600" h="3600000">
                <a:moveTo>
                  <a:pt x="0" y="180000"/>
                </a:moveTo>
                <a:lnTo>
                  <a:pt x="0" y="0"/>
                </a:lnTo>
                <a:lnTo>
                  <a:pt x="2334600" y="0"/>
                </a:lnTo>
                <a:lnTo>
                  <a:pt x="2514600" y="0"/>
                </a:lnTo>
                <a:lnTo>
                  <a:pt x="2514600" y="180000"/>
                </a:lnTo>
                <a:lnTo>
                  <a:pt x="2514600" y="3600000"/>
                </a:lnTo>
                <a:lnTo>
                  <a:pt x="2334600" y="3600000"/>
                </a:lnTo>
                <a:lnTo>
                  <a:pt x="23346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789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co di contenuto con icona 6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immagine 23">
            <a:extLst>
              <a:ext uri="{FF2B5EF4-FFF2-40B4-BE49-F238E27FC236}">
                <a16:creationId xmlns:a16="http://schemas.microsoft.com/office/drawing/2014/main" id="{E6622698-E93D-4214-8C21-38DBE58C2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224000" rIns="0"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Trascinare qui </a:t>
            </a:r>
            <a:br>
              <a:rPr lang="it-IT" noProof="0" dirty="0"/>
            </a:br>
            <a:r>
              <a:rPr lang="it-IT" noProof="0" dirty="0"/>
              <a:t>la foto di sfondo</a:t>
            </a: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1706BC54-FE11-4237-96CC-8DA267DB5D7C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581" y="2186444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0581" y="1775806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15" name="Segnaposto testo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1291" y="2186444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6" name="Segnaposto testo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1291" y="1775806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92000" y="2186444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8" name="Segnaposto testo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92000" y="1775806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19" name="Segnaposto testo 4">
            <a:extLst>
              <a:ext uri="{FF2B5EF4-FFF2-40B4-BE49-F238E27FC236}">
                <a16:creationId xmlns:a16="http://schemas.microsoft.com/office/drawing/2014/main" id="{3E6D854C-C76F-49BA-9E74-F438CA8EA9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0581" y="4335857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20" name="Segnaposto testo 12">
            <a:extLst>
              <a:ext uri="{FF2B5EF4-FFF2-40B4-BE49-F238E27FC236}">
                <a16:creationId xmlns:a16="http://schemas.microsoft.com/office/drawing/2014/main" id="{AD447D7D-C1F4-4AD4-AE22-EB8E7F1C4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70581" y="3925219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21" name="Segnaposto testo 4">
            <a:extLst>
              <a:ext uri="{FF2B5EF4-FFF2-40B4-BE49-F238E27FC236}">
                <a16:creationId xmlns:a16="http://schemas.microsoft.com/office/drawing/2014/main" id="{849DF703-38D0-4214-9432-83570E10EF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31291" y="4335857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22" name="Segnaposto testo 12">
            <a:extLst>
              <a:ext uri="{FF2B5EF4-FFF2-40B4-BE49-F238E27FC236}">
                <a16:creationId xmlns:a16="http://schemas.microsoft.com/office/drawing/2014/main" id="{F9EB6572-1A9F-4672-8E42-A4E15451CA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31291" y="3925219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23" name="Segnaposto testo 4">
            <a:extLst>
              <a:ext uri="{FF2B5EF4-FFF2-40B4-BE49-F238E27FC236}">
                <a16:creationId xmlns:a16="http://schemas.microsoft.com/office/drawing/2014/main" id="{0740EB70-455C-47FF-9A9A-0D78D202ED0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2000" y="4335857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24" name="Segnaposto testo 12">
            <a:extLst>
              <a:ext uri="{FF2B5EF4-FFF2-40B4-BE49-F238E27FC236}">
                <a16:creationId xmlns:a16="http://schemas.microsoft.com/office/drawing/2014/main" id="{CD9A5773-4F50-4631-9B7A-0A2D83E5DC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92000" y="3925219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</p:spTree>
    <p:extLst>
      <p:ext uri="{BB962C8B-B14F-4D97-AF65-F5344CB8AC3E}">
        <p14:creationId xmlns:p14="http://schemas.microsoft.com/office/powerpoint/2010/main" val="387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occo di contenuto con icona 6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45350A6A-6F84-47F4-AE00-8295D96D08C8}"/>
              </a:ext>
            </a:extLst>
          </p:cNvPr>
          <p:cNvSpPr/>
          <p:nvPr userDrawn="1"/>
        </p:nvSpPr>
        <p:spPr>
          <a:xfrm rot="5400000">
            <a:off x="8677500" y="3343500"/>
            <a:ext cx="3429000" cy="3600000"/>
          </a:xfrm>
          <a:custGeom>
            <a:avLst/>
            <a:gdLst>
              <a:gd name="connsiteX0" fmla="*/ 0 w 3429000"/>
              <a:gd name="connsiteY0" fmla="*/ 180000 h 3600000"/>
              <a:gd name="connsiteX1" fmla="*/ 0 w 3429000"/>
              <a:gd name="connsiteY1" fmla="*/ 0 h 3600000"/>
              <a:gd name="connsiteX2" fmla="*/ 3249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3429000 w 3429000"/>
              <a:gd name="connsiteY5" fmla="*/ 3600000 h 3600000"/>
              <a:gd name="connsiteX6" fmla="*/ 3249000 w 3429000"/>
              <a:gd name="connsiteY6" fmla="*/ 3600000 h 3600000"/>
              <a:gd name="connsiteX7" fmla="*/ 3249000 w 34290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0" h="3600000">
                <a:moveTo>
                  <a:pt x="0" y="180000"/>
                </a:moveTo>
                <a:lnTo>
                  <a:pt x="0" y="0"/>
                </a:lnTo>
                <a:lnTo>
                  <a:pt x="3249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3429000" y="3600000"/>
                </a:lnTo>
                <a:lnTo>
                  <a:pt x="3249000" y="3600000"/>
                </a:lnTo>
                <a:lnTo>
                  <a:pt x="32490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0" name="Segnaposto testo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3429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863" y="3668499"/>
            <a:ext cx="3276000" cy="2238815"/>
          </a:xfrm>
        </p:spPr>
        <p:txBody>
          <a:bodyPr lIns="108000" rtlCol="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2863" y="3068555"/>
            <a:ext cx="3276000" cy="360445"/>
          </a:xfrm>
          <a:solidFill>
            <a:schemeClr val="tx2"/>
          </a:solidFill>
        </p:spPr>
        <p:txBody>
          <a:bodyPr lIns="108000" rtlCol="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15" name="Segnaposto testo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5432" y="3668499"/>
            <a:ext cx="3276000" cy="2238815"/>
          </a:xfrm>
        </p:spPr>
        <p:txBody>
          <a:bodyPr lIns="108000" rtlCol="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6" name="Segnaposto testo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5432" y="3068555"/>
            <a:ext cx="3276000" cy="360445"/>
          </a:xfrm>
          <a:solidFill>
            <a:schemeClr val="tx2"/>
          </a:solidFill>
        </p:spPr>
        <p:txBody>
          <a:bodyPr lIns="108000" rtlCol="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3668499"/>
            <a:ext cx="3276000" cy="2238815"/>
          </a:xfrm>
        </p:spPr>
        <p:txBody>
          <a:bodyPr lIns="108000" rtlCol="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Descrizione</a:t>
            </a:r>
          </a:p>
        </p:txBody>
      </p:sp>
      <p:sp>
        <p:nvSpPr>
          <p:cNvPr id="18" name="Segnaposto testo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3068555"/>
            <a:ext cx="3276000" cy="360445"/>
          </a:xfrm>
          <a:solidFill>
            <a:schemeClr val="tx2"/>
          </a:solidFill>
        </p:spPr>
        <p:txBody>
          <a:bodyPr lIns="108000" rtlCol="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 dirty="0"/>
              <a:t>Intestazione</a:t>
            </a:r>
          </a:p>
        </p:txBody>
      </p:sp>
      <p:sp>
        <p:nvSpPr>
          <p:cNvPr id="29" name="Segnaposto immagine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908907" y="2005142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0" name="Segnaposto immagine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71476" y="2005142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31" name="Segnaposto immagine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34044" y="2005142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Icona</a:t>
            </a:r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AEA98CFA-B2A7-4BCC-B1DC-01CFAD2DD65E}"/>
              </a:ext>
            </a:extLst>
          </p:cNvPr>
          <p:cNvSpPr/>
          <p:nvPr userDrawn="1"/>
        </p:nvSpPr>
        <p:spPr>
          <a:xfrm rot="5400000">
            <a:off x="8677500" y="-85500"/>
            <a:ext cx="3429000" cy="3600000"/>
          </a:xfrm>
          <a:custGeom>
            <a:avLst/>
            <a:gdLst>
              <a:gd name="connsiteX0" fmla="*/ 0 w 3429000"/>
              <a:gd name="connsiteY0" fmla="*/ 3600000 h 3600000"/>
              <a:gd name="connsiteX1" fmla="*/ 0 w 3429000"/>
              <a:gd name="connsiteY1" fmla="*/ 0 h 3600000"/>
              <a:gd name="connsiteX2" fmla="*/ 180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180000 w 3429000"/>
              <a:gd name="connsiteY5" fmla="*/ 180000 h 3600000"/>
              <a:gd name="connsiteX6" fmla="*/ 180000 w 34290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425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e sottotitolo -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E752CBEE-7696-40FC-AB0E-8790B179D18C}"/>
              </a:ext>
            </a:extLst>
          </p:cNvPr>
          <p:cNvSpPr/>
          <p:nvPr userDrawn="1"/>
        </p:nvSpPr>
        <p:spPr>
          <a:xfrm rot="5400000">
            <a:off x="8188485" y="2854485"/>
            <a:ext cx="4407031" cy="3600000"/>
          </a:xfrm>
          <a:custGeom>
            <a:avLst/>
            <a:gdLst>
              <a:gd name="connsiteX0" fmla="*/ 0 w 4407031"/>
              <a:gd name="connsiteY0" fmla="*/ 180000 h 3600000"/>
              <a:gd name="connsiteX1" fmla="*/ 0 w 4407031"/>
              <a:gd name="connsiteY1" fmla="*/ 0 h 3600000"/>
              <a:gd name="connsiteX2" fmla="*/ 4227031 w 4407031"/>
              <a:gd name="connsiteY2" fmla="*/ 0 h 3600000"/>
              <a:gd name="connsiteX3" fmla="*/ 4407031 w 4407031"/>
              <a:gd name="connsiteY3" fmla="*/ 0 h 3600000"/>
              <a:gd name="connsiteX4" fmla="*/ 4407031 w 4407031"/>
              <a:gd name="connsiteY4" fmla="*/ 180000 h 3600000"/>
              <a:gd name="connsiteX5" fmla="*/ 4407031 w 4407031"/>
              <a:gd name="connsiteY5" fmla="*/ 3600000 h 3600000"/>
              <a:gd name="connsiteX6" fmla="*/ 4227031 w 4407031"/>
              <a:gd name="connsiteY6" fmla="*/ 3600000 h 3600000"/>
              <a:gd name="connsiteX7" fmla="*/ 4227031 w 4407031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7031" h="3600000">
                <a:moveTo>
                  <a:pt x="0" y="180000"/>
                </a:moveTo>
                <a:lnTo>
                  <a:pt x="0" y="0"/>
                </a:lnTo>
                <a:lnTo>
                  <a:pt x="4227031" y="0"/>
                </a:lnTo>
                <a:lnTo>
                  <a:pt x="4407031" y="0"/>
                </a:lnTo>
                <a:lnTo>
                  <a:pt x="4407031" y="180000"/>
                </a:lnTo>
                <a:lnTo>
                  <a:pt x="4407031" y="3600000"/>
                </a:lnTo>
                <a:lnTo>
                  <a:pt x="4227031" y="3600000"/>
                </a:lnTo>
                <a:lnTo>
                  <a:pt x="4227031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0" name="Segnaposto testo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24514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6" name="Figura a mano libera: Forma 25">
            <a:extLst>
              <a:ext uri="{FF2B5EF4-FFF2-40B4-BE49-F238E27FC236}">
                <a16:creationId xmlns:a16="http://schemas.microsoft.com/office/drawing/2014/main" id="{89445125-53D2-43B3-8ABC-C88E463BE7DD}"/>
              </a:ext>
            </a:extLst>
          </p:cNvPr>
          <p:cNvSpPr/>
          <p:nvPr userDrawn="1"/>
        </p:nvSpPr>
        <p:spPr>
          <a:xfrm rot="5400000">
            <a:off x="9166516" y="-574515"/>
            <a:ext cx="2450969" cy="3600000"/>
          </a:xfrm>
          <a:custGeom>
            <a:avLst/>
            <a:gdLst>
              <a:gd name="connsiteX0" fmla="*/ 0 w 2450969"/>
              <a:gd name="connsiteY0" fmla="*/ 3600000 h 3600000"/>
              <a:gd name="connsiteX1" fmla="*/ 0 w 2450969"/>
              <a:gd name="connsiteY1" fmla="*/ 0 h 3600000"/>
              <a:gd name="connsiteX2" fmla="*/ 180000 w 2450969"/>
              <a:gd name="connsiteY2" fmla="*/ 0 h 3600000"/>
              <a:gd name="connsiteX3" fmla="*/ 2450969 w 2450969"/>
              <a:gd name="connsiteY3" fmla="*/ 0 h 3600000"/>
              <a:gd name="connsiteX4" fmla="*/ 2450969 w 2450969"/>
              <a:gd name="connsiteY4" fmla="*/ 180000 h 3600000"/>
              <a:gd name="connsiteX5" fmla="*/ 180000 w 2450969"/>
              <a:gd name="connsiteY5" fmla="*/ 180000 h 3600000"/>
              <a:gd name="connsiteX6" fmla="*/ 180000 w 2450969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969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2450969" y="0"/>
                </a:lnTo>
                <a:lnTo>
                  <a:pt x="2450969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7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e sottotitolo - Foto inter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immagine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Trascinare qui </a:t>
            </a:r>
            <a:br>
              <a:rPr lang="it-IT" noProof="0" dirty="0"/>
            </a:br>
            <a:r>
              <a:rPr lang="it-IT" noProof="0" dirty="0"/>
              <a:t>la foto di sfondo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 rtlCol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3" name="Segnaposto testo 3">
            <a:extLst>
              <a:ext uri="{FF2B5EF4-FFF2-40B4-BE49-F238E27FC236}">
                <a16:creationId xmlns:a16="http://schemas.microsoft.com/office/drawing/2014/main" id="{0A18EF7D-14D0-4362-B8BD-722D3D54D4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20393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e sottotitolo - Chia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567FF01B-795B-4F5D-87AF-6CAA8DD5D48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it-IT" noProof="0" dirty="0"/>
              <a:t>SOTTOTITOLO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2F32FC1-1FF6-4874-9835-EB1A90F7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83039E70-36A3-46C1-B30E-CA4CC0B36C5D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577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A5246D-ECE9-473C-953D-D56C3F7B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D946F0-677D-45B4-83B9-FD3BD3FFC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000" y="1825625"/>
            <a:ext cx="1080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45BE21-FA72-48F5-9A53-134902BF6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0" y="6192000"/>
            <a:ext cx="75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F79B29-5421-49A7-A511-D916B66A8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5764" y="6241764"/>
            <a:ext cx="270474" cy="270474"/>
          </a:xfrm>
          <a:prstGeom prst="ellipse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EECC7194-A4D0-457B-9D3E-53681723AFF7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7892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0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75000"/>
            <a:lumOff val="25000"/>
          </a:schemeClr>
        </a:buClr>
        <a:buSzPct val="80000"/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immagine 8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B8D8E648-93B0-47FF-A306-492EFF7FC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  <a:alpha val="70000"/>
            </a:schemeClr>
          </a:solidFill>
        </p:spPr>
        <p:txBody>
          <a:bodyPr rtlCol="0"/>
          <a:lstStyle/>
          <a:p>
            <a:pPr>
              <a:lnSpc>
                <a:spcPct val="110000"/>
              </a:lnSpc>
            </a:pPr>
            <a:r>
              <a:rPr lang="it-IT" sz="3600" dirty="0"/>
              <a:t>RIPARTENZA </a:t>
            </a:r>
            <a:br>
              <a:rPr lang="it-IT" sz="3600" dirty="0"/>
            </a:br>
            <a:r>
              <a:rPr lang="it-IT" sz="3600" dirty="0"/>
              <a:t>covid – 19 – con dati regionali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64857D70-F12B-4E1B-99F8-92DAD434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9" y="4276447"/>
            <a:ext cx="3492000" cy="620016"/>
          </a:xfrm>
          <a:gradFill>
            <a:gsLst>
              <a:gs pos="800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/>
          <a:p>
            <a:pPr rtl="0"/>
            <a:r>
              <a:rPr lang="it-IT" sz="1900" dirty="0">
                <a:solidFill>
                  <a:srgbClr val="FFC000"/>
                </a:solidFill>
              </a:rPr>
              <a:t>Un sondaggio ACOI 2022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C85C272F-FCB2-478D-9E03-EC734D1AB6C0}"/>
              </a:ext>
            </a:extLst>
          </p:cNvPr>
          <p:cNvSpPr/>
          <p:nvPr/>
        </p:nvSpPr>
        <p:spPr bwMode="white">
          <a:xfrm>
            <a:off x="3687084" y="3441536"/>
            <a:ext cx="4104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DA136CB0-4ED9-43FA-81D5-6D322579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024" y="4896463"/>
            <a:ext cx="2885950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059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921978"/>
          </a:xfrm>
        </p:spPr>
        <p:txBody>
          <a:bodyPr rtlCol="0"/>
          <a:lstStyle/>
          <a:p>
            <a:r>
              <a:rPr lang="it-IT" sz="2000" dirty="0"/>
              <a:t>NELL’ULTIMO TRIMESTRE , SI È VERIFICATA, UNA O PIÙ VOLTE, </a:t>
            </a:r>
            <a:r>
              <a:rPr lang="it-IT" sz="2000" dirty="0">
                <a:solidFill>
                  <a:srgbClr val="FFC000"/>
                </a:solidFill>
              </a:rPr>
              <a:t>LA NON DISPONIBILITÀ DI AMBIENTI NECESSARI ALL’ATTIVITÀ CHIRURGICA </a:t>
            </a:r>
            <a:r>
              <a:rPr lang="it-IT" sz="2000" dirty="0"/>
              <a:t>(ES. SALE OPERATORIE O REPARTI DI TERAPIA INTENSIVA) PRESSO IL CENTRO DI APPARTENENZADELL’U.O., IN SEGUITO A CONTAMINAZIONE COVID-19 DEGLI AMBIENTI O DEL PERSONALE?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10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0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7659350"/>
              </p:ext>
            </p:extLst>
          </p:nvPr>
        </p:nvGraphicFramePr>
        <p:xfrm>
          <a:off x="149290" y="2700471"/>
          <a:ext cx="11696948" cy="381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846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 UNA </a:t>
            </a:r>
            <a:r>
              <a:rPr lang="it-IT" sz="2400" dirty="0">
                <a:solidFill>
                  <a:srgbClr val="FFC000"/>
                </a:solidFill>
              </a:rPr>
              <a:t>MINORE DISPONIBILITÀ DI SALE OPERATORIE FUNZIONANTI</a:t>
            </a:r>
            <a:r>
              <a:rPr lang="it-IT" sz="2400" dirty="0"/>
              <a:t>? INDICARE LA MOTIVAZIONE PREVALENTE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11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FCB73DE8-141B-44CE-ACDA-C37FAE335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7199397"/>
              </p:ext>
            </p:extLst>
          </p:nvPr>
        </p:nvGraphicFramePr>
        <p:xfrm>
          <a:off x="242597" y="2705901"/>
          <a:ext cx="11603642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063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256374"/>
            <a:ext cx="10673361" cy="921978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 UNA </a:t>
            </a:r>
            <a:r>
              <a:rPr lang="it-IT" sz="2400" dirty="0">
                <a:solidFill>
                  <a:srgbClr val="FFC000"/>
                </a:solidFill>
              </a:rPr>
              <a:t>MINORE DISPONIBILITÀ DI SALE OPERATORIE FUNZIONANTI</a:t>
            </a:r>
            <a:r>
              <a:rPr lang="it-IT" sz="2400" dirty="0"/>
              <a:t>? INDICARE LA MOTIVAZIONE PREVALENTE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12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0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114392"/>
              </p:ext>
            </p:extLst>
          </p:nvPr>
        </p:nvGraphicFramePr>
        <p:xfrm>
          <a:off x="0" y="2700471"/>
          <a:ext cx="11846238" cy="381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66917"/>
            <a:ext cx="10673361" cy="382781"/>
          </a:xfrm>
        </p:spPr>
        <p:txBody>
          <a:bodyPr rtlCol="0"/>
          <a:lstStyle/>
          <a:p>
            <a:r>
              <a:rPr lang="it-IT" sz="2400" dirty="0"/>
              <a:t>INDICARE L'INCIDENZA DELLA RIDUZIONE: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13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100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B818F293-1D51-4DFA-829E-E8A3F567D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2720039"/>
              </p:ext>
            </p:extLst>
          </p:nvPr>
        </p:nvGraphicFramePr>
        <p:xfrm>
          <a:off x="214604" y="2640563"/>
          <a:ext cx="11747241" cy="387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9229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8648"/>
            <a:ext cx="10673361" cy="412641"/>
          </a:xfrm>
        </p:spPr>
        <p:txBody>
          <a:bodyPr rtlCol="0"/>
          <a:lstStyle/>
          <a:p>
            <a:r>
              <a:rPr lang="it-IT" sz="2000" dirty="0"/>
              <a:t>INDICARE L'INCIDENZA DELLA RIDUZIONE: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14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100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0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2033645"/>
              </p:ext>
            </p:extLst>
          </p:nvPr>
        </p:nvGraphicFramePr>
        <p:xfrm>
          <a:off x="74645" y="2700471"/>
          <a:ext cx="11771593" cy="3970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230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DELL’ATTIVITÀ CHIRURGICA ELETTIVA NON ONCOLOGICA</a:t>
            </a:r>
            <a:r>
              <a:rPr lang="it-IT" sz="2400" dirty="0"/>
              <a:t>? INDICARE LA MOTIVAZIONE PREVALENTE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15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156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D8A7FF4-34BC-4880-9556-1560BF9E5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4810006"/>
              </p:ext>
            </p:extLst>
          </p:nvPr>
        </p:nvGraphicFramePr>
        <p:xfrm>
          <a:off x="233265" y="2617365"/>
          <a:ext cx="11612973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43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12486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DELL’ATTIVITÀ CHIRURGICA ELETTIVA NON ONCOLOGICA</a:t>
            </a:r>
            <a:r>
              <a:rPr lang="it-IT" sz="2400" dirty="0"/>
              <a:t>? INDICARE LA MOTIVAZIONE PREVALENTE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16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156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0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2324282"/>
              </p:ext>
            </p:extLst>
          </p:nvPr>
        </p:nvGraphicFramePr>
        <p:xfrm>
          <a:off x="83976" y="2700471"/>
          <a:ext cx="11924522" cy="381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2B05C671-D244-4292-8049-F13A721230CD}"/>
              </a:ext>
            </a:extLst>
          </p:cNvPr>
          <p:cNvSpPr txBox="1"/>
          <p:nvPr/>
        </p:nvSpPr>
        <p:spPr>
          <a:xfrm>
            <a:off x="270588" y="5003851"/>
            <a:ext cx="181946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50" dirty="0"/>
              <a:t>Si per diminuita disponibilità di </a:t>
            </a:r>
          </a:p>
          <a:p>
            <a:r>
              <a:rPr lang="it-IT" sz="1050" dirty="0"/>
              <a:t>* a fronte dell’emergenza</a:t>
            </a:r>
          </a:p>
        </p:txBody>
      </p:sp>
    </p:spTree>
    <p:extLst>
      <p:ext uri="{BB962C8B-B14F-4D97-AF65-F5344CB8AC3E}">
        <p14:creationId xmlns:p14="http://schemas.microsoft.com/office/powerpoint/2010/main" val="3122098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7330"/>
            <a:ext cx="10673361" cy="569393"/>
          </a:xfrm>
        </p:spPr>
        <p:txBody>
          <a:bodyPr rtlCol="0"/>
          <a:lstStyle/>
          <a:p>
            <a:r>
              <a:rPr lang="it-IT" sz="2400" dirty="0"/>
              <a:t>INDICARE L'INCIDENZA DELLA RIDUZIONE: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17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96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95F560DC-086D-40A4-BA7B-8DA5C0B7A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803908"/>
              </p:ext>
            </p:extLst>
          </p:nvPr>
        </p:nvGraphicFramePr>
        <p:xfrm>
          <a:off x="345763" y="2733477"/>
          <a:ext cx="11500476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3206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 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DELL’ATTIVITÀ CHIRURGICA ELETTIVA ONCOLOGICA</a:t>
            </a:r>
            <a:r>
              <a:rPr lang="it-IT" sz="2400" dirty="0"/>
              <a:t>? INDICARE LA MOTIVAZIONE PREVALENTE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18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155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AC4B4DA7-EAA8-4A8A-95C4-78CEFC4BC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844489"/>
              </p:ext>
            </p:extLst>
          </p:nvPr>
        </p:nvGraphicFramePr>
        <p:xfrm>
          <a:off x="-60592" y="2668555"/>
          <a:ext cx="11771593" cy="428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2031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 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DELL’ATTIVITÀ CHIRURGICA ELETTIVA ONCOLOGICA</a:t>
            </a:r>
            <a:r>
              <a:rPr lang="it-IT" sz="2400" dirty="0"/>
              <a:t>? INDICARE LA MOTIVAZIONE PREVALENTE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19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155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7" name="Grafico 10">
            <a:extLst>
              <a:ext uri="{FF2B5EF4-FFF2-40B4-BE49-F238E27FC236}">
                <a16:creationId xmlns:a16="http://schemas.microsoft.com/office/drawing/2014/main" id="{6329CA7F-5BFE-43C3-BFA3-C44A3213D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899800"/>
              </p:ext>
            </p:extLst>
          </p:nvPr>
        </p:nvGraphicFramePr>
        <p:xfrm>
          <a:off x="83976" y="2700471"/>
          <a:ext cx="11924522" cy="381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407460-E549-4218-ADD8-5C8E4B258C46}"/>
              </a:ext>
            </a:extLst>
          </p:cNvPr>
          <p:cNvSpPr txBox="1"/>
          <p:nvPr/>
        </p:nvSpPr>
        <p:spPr>
          <a:xfrm>
            <a:off x="317242" y="5163816"/>
            <a:ext cx="181946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50" dirty="0"/>
              <a:t>Si per diminuita disponibilità di </a:t>
            </a:r>
          </a:p>
          <a:p>
            <a:r>
              <a:rPr lang="it-IT" sz="1050" dirty="0"/>
              <a:t>* a fronte dell’emergenza</a:t>
            </a:r>
          </a:p>
        </p:txBody>
      </p:sp>
    </p:spTree>
    <p:extLst>
      <p:ext uri="{BB962C8B-B14F-4D97-AF65-F5344CB8AC3E}">
        <p14:creationId xmlns:p14="http://schemas.microsoft.com/office/powerpoint/2010/main" val="155871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immagine 5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957"/>
            <a:ext cx="12012000" cy="6762085"/>
          </a:xfr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DD509E5E-F68C-4F2B-8EC7-432595860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69877" y="0"/>
            <a:ext cx="6058185" cy="6858000"/>
          </a:xfrm>
          <a:prstGeom prst="rect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F7E39F-041F-4A45-A1CF-F8C269887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7343" y="2731934"/>
            <a:ext cx="6903253" cy="317215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/>
          <a:p>
            <a:r>
              <a:rPr lang="it-IT" dirty="0"/>
              <a:t>Data chiusura del sondaggio: giovedì 26 gennaio 2022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E9BE4A06-2673-41EF-AF84-96B0EDEC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207" y="3129954"/>
            <a:ext cx="4585966" cy="1008000"/>
          </a:xfrm>
        </p:spPr>
        <p:txBody>
          <a:bodyPr rtlCol="0"/>
          <a:lstStyle/>
          <a:p>
            <a:r>
              <a:rPr lang="it-IT" dirty="0">
                <a:solidFill>
                  <a:srgbClr val="FFC000"/>
                </a:solidFill>
              </a:rPr>
              <a:t>166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risposte  totali</a:t>
            </a:r>
          </a:p>
        </p:txBody>
      </p:sp>
      <p:sp>
        <p:nvSpPr>
          <p:cNvPr id="9" name="Oggetto 7" descr="Rettangolo beige">
            <a:extLst>
              <a:ext uri="{FF2B5EF4-FFF2-40B4-BE49-F238E27FC236}">
                <a16:creationId xmlns:a16="http://schemas.microsoft.com/office/drawing/2014/main" id="{400AB11A-4D5E-4CDE-BB60-C8578F59C3E0}"/>
              </a:ext>
            </a:extLst>
          </p:cNvPr>
          <p:cNvSpPr/>
          <p:nvPr/>
        </p:nvSpPr>
        <p:spPr bwMode="white">
          <a:xfrm>
            <a:off x="1793360" y="4332686"/>
            <a:ext cx="5137376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pSp>
        <p:nvGrpSpPr>
          <p:cNvPr id="36" name="Gruppo 35" descr="Icona lampadina">
            <a:extLst>
              <a:ext uri="{FF2B5EF4-FFF2-40B4-BE49-F238E27FC236}">
                <a16:creationId xmlns:a16="http://schemas.microsoft.com/office/drawing/2014/main" id="{840CA54E-FBB9-4848-A45D-E086AA4A5012}"/>
              </a:ext>
            </a:extLst>
          </p:cNvPr>
          <p:cNvGrpSpPr>
            <a:grpSpLocks noChangeAspect="1"/>
          </p:cNvGrpSpPr>
          <p:nvPr/>
        </p:nvGrpSpPr>
        <p:grpSpPr>
          <a:xfrm>
            <a:off x="1985345" y="3363146"/>
            <a:ext cx="362015" cy="584795"/>
            <a:chOff x="1684741" y="3186732"/>
            <a:chExt cx="530027" cy="856197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B8ABB65B-B8A5-4C0E-BE4C-E88A7BB3E8A2}"/>
                </a:ext>
              </a:extLst>
            </p:cNvPr>
            <p:cNvSpPr/>
            <p:nvPr/>
          </p:nvSpPr>
          <p:spPr>
            <a:xfrm>
              <a:off x="1817248" y="3777916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dirty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D71DD07A-CE80-41D5-AEEB-65192AD34639}"/>
                </a:ext>
              </a:extLst>
            </p:cNvPr>
            <p:cNvSpPr/>
            <p:nvPr/>
          </p:nvSpPr>
          <p:spPr>
            <a:xfrm>
              <a:off x="1817248" y="3879844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dirty="0"/>
            </a:p>
          </p:txBody>
        </p:sp>
        <p:sp>
          <p:nvSpPr>
            <p:cNvPr id="34" name="Figura a mano libera: Forma 33">
              <a:extLst>
                <a:ext uri="{FF2B5EF4-FFF2-40B4-BE49-F238E27FC236}">
                  <a16:creationId xmlns:a16="http://schemas.microsoft.com/office/drawing/2014/main" id="{0522D638-DE3D-438D-8C73-954C32D8CB63}"/>
                </a:ext>
              </a:extLst>
            </p:cNvPr>
            <p:cNvSpPr/>
            <p:nvPr/>
          </p:nvSpPr>
          <p:spPr>
            <a:xfrm>
              <a:off x="1883501" y="3981772"/>
              <a:ext cx="132507" cy="61157"/>
            </a:xfrm>
            <a:custGeom>
              <a:avLst/>
              <a:gdLst>
                <a:gd name="connsiteX0" fmla="*/ 0 w 132506"/>
                <a:gd name="connsiteY0" fmla="*/ 0 h 61156"/>
                <a:gd name="connsiteX1" fmla="*/ 66253 w 132506"/>
                <a:gd name="connsiteY1" fmla="*/ 61157 h 61156"/>
                <a:gd name="connsiteX2" fmla="*/ 132507 w 132506"/>
                <a:gd name="connsiteY2" fmla="*/ 0 h 61156"/>
                <a:gd name="connsiteX3" fmla="*/ 0 w 132506"/>
                <a:gd name="connsiteY3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06" h="61156">
                  <a:moveTo>
                    <a:pt x="0" y="0"/>
                  </a:moveTo>
                  <a:cubicBezTo>
                    <a:pt x="3058" y="34656"/>
                    <a:pt x="31598" y="61157"/>
                    <a:pt x="66253" y="61157"/>
                  </a:cubicBezTo>
                  <a:cubicBezTo>
                    <a:pt x="100909" y="61157"/>
                    <a:pt x="129449" y="34656"/>
                    <a:pt x="1325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dirty="0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01AB190E-B14D-440E-9910-B22D8C998B54}"/>
                </a:ext>
              </a:extLst>
            </p:cNvPr>
            <p:cNvSpPr/>
            <p:nvPr/>
          </p:nvSpPr>
          <p:spPr>
            <a:xfrm>
              <a:off x="1684741" y="3186732"/>
              <a:ext cx="530027" cy="550412"/>
            </a:xfrm>
            <a:custGeom>
              <a:avLst/>
              <a:gdLst>
                <a:gd name="connsiteX0" fmla="*/ 265013 w 530026"/>
                <a:gd name="connsiteY0" fmla="*/ 0 h 550412"/>
                <a:gd name="connsiteX1" fmla="*/ 265013 w 530026"/>
                <a:gd name="connsiteY1" fmla="*/ 0 h 550412"/>
                <a:gd name="connsiteX2" fmla="*/ 265013 w 530026"/>
                <a:gd name="connsiteY2" fmla="*/ 0 h 550412"/>
                <a:gd name="connsiteX3" fmla="*/ 0 w 530026"/>
                <a:gd name="connsiteY3" fmla="*/ 261956 h 550412"/>
                <a:gd name="connsiteX4" fmla="*/ 0 w 530026"/>
                <a:gd name="connsiteY4" fmla="*/ 271129 h 550412"/>
                <a:gd name="connsiteX5" fmla="*/ 18347 w 530026"/>
                <a:gd name="connsiteY5" fmla="*/ 362864 h 550412"/>
                <a:gd name="connsiteX6" fmla="*/ 64215 w 530026"/>
                <a:gd name="connsiteY6" fmla="*/ 438291 h 550412"/>
                <a:gd name="connsiteX7" fmla="*/ 126391 w 530026"/>
                <a:gd name="connsiteY7" fmla="*/ 539200 h 550412"/>
                <a:gd name="connsiteX8" fmla="*/ 144738 w 530026"/>
                <a:gd name="connsiteY8" fmla="*/ 550412 h 550412"/>
                <a:gd name="connsiteX9" fmla="*/ 385289 w 530026"/>
                <a:gd name="connsiteY9" fmla="*/ 550412 h 550412"/>
                <a:gd name="connsiteX10" fmla="*/ 403636 w 530026"/>
                <a:gd name="connsiteY10" fmla="*/ 539200 h 550412"/>
                <a:gd name="connsiteX11" fmla="*/ 465812 w 530026"/>
                <a:gd name="connsiteY11" fmla="*/ 438291 h 550412"/>
                <a:gd name="connsiteX12" fmla="*/ 511680 w 530026"/>
                <a:gd name="connsiteY12" fmla="*/ 362864 h 550412"/>
                <a:gd name="connsiteX13" fmla="*/ 530027 w 530026"/>
                <a:gd name="connsiteY13" fmla="*/ 271129 h 550412"/>
                <a:gd name="connsiteX14" fmla="*/ 530027 w 530026"/>
                <a:gd name="connsiteY14" fmla="*/ 261956 h 550412"/>
                <a:gd name="connsiteX15" fmla="*/ 265013 w 530026"/>
                <a:gd name="connsiteY15" fmla="*/ 0 h 550412"/>
                <a:gd name="connsiteX16" fmla="*/ 468870 w 530026"/>
                <a:gd name="connsiteY16" fmla="*/ 270110 h 550412"/>
                <a:gd name="connsiteX17" fmla="*/ 454600 w 530026"/>
                <a:gd name="connsiteY17" fmla="*/ 341460 h 550412"/>
                <a:gd name="connsiteX18" fmla="*/ 419944 w 530026"/>
                <a:gd name="connsiteY18" fmla="*/ 397520 h 550412"/>
                <a:gd name="connsiteX19" fmla="*/ 360826 w 530026"/>
                <a:gd name="connsiteY19" fmla="*/ 489256 h 550412"/>
                <a:gd name="connsiteX20" fmla="*/ 265013 w 530026"/>
                <a:gd name="connsiteY20" fmla="*/ 489256 h 550412"/>
                <a:gd name="connsiteX21" fmla="*/ 170220 w 530026"/>
                <a:gd name="connsiteY21" fmla="*/ 489256 h 550412"/>
                <a:gd name="connsiteX22" fmla="*/ 111102 w 530026"/>
                <a:gd name="connsiteY22" fmla="*/ 397520 h 550412"/>
                <a:gd name="connsiteX23" fmla="*/ 76446 w 530026"/>
                <a:gd name="connsiteY23" fmla="*/ 341460 h 550412"/>
                <a:gd name="connsiteX24" fmla="*/ 62176 w 530026"/>
                <a:gd name="connsiteY24" fmla="*/ 270110 h 550412"/>
                <a:gd name="connsiteX25" fmla="*/ 62176 w 530026"/>
                <a:gd name="connsiteY25" fmla="*/ 261956 h 550412"/>
                <a:gd name="connsiteX26" fmla="*/ 266033 w 530026"/>
                <a:gd name="connsiteY26" fmla="*/ 60138 h 550412"/>
                <a:gd name="connsiteX27" fmla="*/ 266033 w 530026"/>
                <a:gd name="connsiteY27" fmla="*/ 60138 h 550412"/>
                <a:gd name="connsiteX28" fmla="*/ 266033 w 530026"/>
                <a:gd name="connsiteY28" fmla="*/ 60138 h 550412"/>
                <a:gd name="connsiteX29" fmla="*/ 266033 w 530026"/>
                <a:gd name="connsiteY29" fmla="*/ 60138 h 550412"/>
                <a:gd name="connsiteX30" fmla="*/ 266033 w 530026"/>
                <a:gd name="connsiteY30" fmla="*/ 60138 h 550412"/>
                <a:gd name="connsiteX31" fmla="*/ 266033 w 530026"/>
                <a:gd name="connsiteY31" fmla="*/ 60138 h 550412"/>
                <a:gd name="connsiteX32" fmla="*/ 266033 w 530026"/>
                <a:gd name="connsiteY32" fmla="*/ 60138 h 550412"/>
                <a:gd name="connsiteX33" fmla="*/ 469889 w 530026"/>
                <a:gd name="connsiteY33" fmla="*/ 261956 h 550412"/>
                <a:gd name="connsiteX34" fmla="*/ 469889 w 530026"/>
                <a:gd name="connsiteY34" fmla="*/ 270110 h 55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0026" h="550412">
                  <a:moveTo>
                    <a:pt x="265013" y="0"/>
                  </a:moveTo>
                  <a:cubicBezTo>
                    <a:pt x="265013" y="0"/>
                    <a:pt x="265013" y="0"/>
                    <a:pt x="265013" y="0"/>
                  </a:cubicBezTo>
                  <a:cubicBezTo>
                    <a:pt x="265013" y="0"/>
                    <a:pt x="265013" y="0"/>
                    <a:pt x="265013" y="0"/>
                  </a:cubicBezTo>
                  <a:cubicBezTo>
                    <a:pt x="120275" y="1019"/>
                    <a:pt x="3058" y="117217"/>
                    <a:pt x="0" y="261956"/>
                  </a:cubicBezTo>
                  <a:lnTo>
                    <a:pt x="0" y="271129"/>
                  </a:lnTo>
                  <a:cubicBezTo>
                    <a:pt x="1019" y="302727"/>
                    <a:pt x="7135" y="333305"/>
                    <a:pt x="18347" y="362864"/>
                  </a:cubicBezTo>
                  <a:cubicBezTo>
                    <a:pt x="29559" y="390385"/>
                    <a:pt x="44848" y="415867"/>
                    <a:pt x="64215" y="438291"/>
                  </a:cubicBezTo>
                  <a:cubicBezTo>
                    <a:pt x="88678" y="464793"/>
                    <a:pt x="115179" y="516776"/>
                    <a:pt x="126391" y="539200"/>
                  </a:cubicBezTo>
                  <a:cubicBezTo>
                    <a:pt x="129449" y="546335"/>
                    <a:pt x="136584" y="550412"/>
                    <a:pt x="144738" y="550412"/>
                  </a:cubicBezTo>
                  <a:lnTo>
                    <a:pt x="385289" y="550412"/>
                  </a:lnTo>
                  <a:cubicBezTo>
                    <a:pt x="393443" y="550412"/>
                    <a:pt x="400578" y="546335"/>
                    <a:pt x="403636" y="539200"/>
                  </a:cubicBezTo>
                  <a:cubicBezTo>
                    <a:pt x="414848" y="516776"/>
                    <a:pt x="441349" y="464793"/>
                    <a:pt x="465812" y="438291"/>
                  </a:cubicBezTo>
                  <a:cubicBezTo>
                    <a:pt x="485178" y="415867"/>
                    <a:pt x="501487" y="390385"/>
                    <a:pt x="511680" y="362864"/>
                  </a:cubicBezTo>
                  <a:cubicBezTo>
                    <a:pt x="522892" y="333305"/>
                    <a:pt x="529008" y="302727"/>
                    <a:pt x="530027" y="271129"/>
                  </a:cubicBezTo>
                  <a:lnTo>
                    <a:pt x="530027" y="261956"/>
                  </a:lnTo>
                  <a:cubicBezTo>
                    <a:pt x="526969" y="117217"/>
                    <a:pt x="409752" y="1019"/>
                    <a:pt x="265013" y="0"/>
                  </a:cubicBezTo>
                  <a:close/>
                  <a:moveTo>
                    <a:pt x="468870" y="270110"/>
                  </a:moveTo>
                  <a:cubicBezTo>
                    <a:pt x="467851" y="294573"/>
                    <a:pt x="462754" y="319035"/>
                    <a:pt x="454600" y="341460"/>
                  </a:cubicBezTo>
                  <a:cubicBezTo>
                    <a:pt x="446446" y="361845"/>
                    <a:pt x="435234" y="381212"/>
                    <a:pt x="419944" y="397520"/>
                  </a:cubicBezTo>
                  <a:cubicBezTo>
                    <a:pt x="396501" y="426060"/>
                    <a:pt x="376115" y="456638"/>
                    <a:pt x="360826" y="489256"/>
                  </a:cubicBezTo>
                  <a:lnTo>
                    <a:pt x="265013" y="489256"/>
                  </a:lnTo>
                  <a:lnTo>
                    <a:pt x="170220" y="489256"/>
                  </a:lnTo>
                  <a:cubicBezTo>
                    <a:pt x="153912" y="456638"/>
                    <a:pt x="133526" y="426060"/>
                    <a:pt x="111102" y="397520"/>
                  </a:cubicBezTo>
                  <a:cubicBezTo>
                    <a:pt x="96832" y="381212"/>
                    <a:pt x="84600" y="361845"/>
                    <a:pt x="76446" y="341460"/>
                  </a:cubicBezTo>
                  <a:cubicBezTo>
                    <a:pt x="67273" y="319035"/>
                    <a:pt x="63196" y="294573"/>
                    <a:pt x="62176" y="270110"/>
                  </a:cubicBezTo>
                  <a:lnTo>
                    <a:pt x="62176" y="261956"/>
                  </a:lnTo>
                  <a:cubicBezTo>
                    <a:pt x="64215" y="150854"/>
                    <a:pt x="154931" y="61157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266033" y="60138"/>
                    <a:pt x="266033" y="60138"/>
                    <a:pt x="266033" y="60138"/>
                  </a:cubicBezTo>
                  <a:cubicBezTo>
                    <a:pt x="266033" y="60138"/>
                    <a:pt x="266033" y="60138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377134" y="61157"/>
                    <a:pt x="467851" y="149835"/>
                    <a:pt x="469889" y="261956"/>
                  </a:cubicBezTo>
                  <a:lnTo>
                    <a:pt x="469889" y="27011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dirty="0"/>
            </a:p>
          </p:txBody>
        </p:sp>
      </p:grpSp>
      <p:sp>
        <p:nvSpPr>
          <p:cNvPr id="48" name="Rettangolo 47">
            <a:extLst>
              <a:ext uri="{FF2B5EF4-FFF2-40B4-BE49-F238E27FC236}">
                <a16:creationId xmlns:a16="http://schemas.microsoft.com/office/drawing/2014/main" id="{C3FC51DE-D10A-4DE8-A7E3-22FA2E4FC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69877" y="5904087"/>
            <a:ext cx="6058183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2" name="Segnaposto numero diapositiva 51">
            <a:extLst>
              <a:ext uri="{FF2B5EF4-FFF2-40B4-BE49-F238E27FC236}">
                <a16:creationId xmlns:a16="http://schemas.microsoft.com/office/drawing/2014/main" id="{947A81F6-261F-44F4-B660-7BD323AE2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8CDC0198-E919-4071-9C4B-5B3D19A46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713143" y="3198674"/>
            <a:ext cx="906419" cy="906419"/>
            <a:chOff x="5482999" y="1607028"/>
            <a:chExt cx="1200866" cy="1200866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667DDF34-4085-4945-A320-585AC8EBAAF2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ED521D40-9109-4214-B458-FAB53B1DA80D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3043203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0755"/>
            <a:ext cx="10673361" cy="494748"/>
          </a:xfrm>
        </p:spPr>
        <p:txBody>
          <a:bodyPr rtlCol="0"/>
          <a:lstStyle/>
          <a:p>
            <a:r>
              <a:rPr lang="it-IT" sz="2400" dirty="0"/>
              <a:t>INDICARE L'INCIDENZA DELLA RIDUZIONE: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20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49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1148E8F4-F879-4EEA-8755-EE8227C90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730339"/>
              </p:ext>
            </p:extLst>
          </p:nvPr>
        </p:nvGraphicFramePr>
        <p:xfrm>
          <a:off x="270588" y="2705901"/>
          <a:ext cx="11575650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85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 , SI È SVOLTO UN  </a:t>
            </a:r>
            <a:r>
              <a:rPr lang="it-IT" sz="2400" dirty="0">
                <a:solidFill>
                  <a:srgbClr val="FFC000"/>
                </a:solidFill>
              </a:rPr>
              <a:t>TRASFERIMENTO DELL’ATTIVITÀ CHIRURGICA ELETTIVA ONCOLOGICA </a:t>
            </a:r>
            <a:r>
              <a:rPr lang="it-IT" sz="2400" dirty="0"/>
              <a:t>PRESSO ALTRI CENTRI?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21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154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9B6E02F0-F1BB-487D-B0A9-543DD7B7F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876415"/>
              </p:ext>
            </p:extLst>
          </p:nvPr>
        </p:nvGraphicFramePr>
        <p:xfrm>
          <a:off x="868830" y="2705901"/>
          <a:ext cx="10842171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6379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 , SI È SVOLTO UN  </a:t>
            </a:r>
            <a:r>
              <a:rPr lang="it-IT" sz="2400" dirty="0">
                <a:solidFill>
                  <a:srgbClr val="FFC000"/>
                </a:solidFill>
              </a:rPr>
              <a:t>TRASFERIMENTO DELL’ATTIVITÀ CHIRURGICA ELETTIVA ONCOLOGICA </a:t>
            </a:r>
            <a:r>
              <a:rPr lang="it-IT" sz="2400" dirty="0"/>
              <a:t>PRESSO ALTRI CENTRI?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22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154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10">
            <a:extLst>
              <a:ext uri="{FF2B5EF4-FFF2-40B4-BE49-F238E27FC236}">
                <a16:creationId xmlns:a16="http://schemas.microsoft.com/office/drawing/2014/main" id="{78424230-3A3B-4066-9E31-30DFB951E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191317"/>
              </p:ext>
            </p:extLst>
          </p:nvPr>
        </p:nvGraphicFramePr>
        <p:xfrm>
          <a:off x="149290" y="2700471"/>
          <a:ext cx="11696948" cy="381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2423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 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DELL’ATTIVITÀ CHIRURGICA IN URGENZA</a:t>
            </a:r>
            <a:r>
              <a:rPr lang="it-IT" sz="2400" dirty="0"/>
              <a:t>? INDICARE LA MOTIVAZIONE PREVALENTE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23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154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1C1ADB39-9889-41FF-A748-F45FF770F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2201858"/>
              </p:ext>
            </p:extLst>
          </p:nvPr>
        </p:nvGraphicFramePr>
        <p:xfrm>
          <a:off x="261258" y="2519265"/>
          <a:ext cx="11584980" cy="433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2137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400" dirty="0"/>
              <a:t>NELL’ULTIMO TRIMESTRE 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DELL’ATTIVITÀ CHIRURGICA IN URGENZA</a:t>
            </a:r>
            <a:r>
              <a:rPr lang="it-IT" sz="2400" dirty="0"/>
              <a:t>? INDICARE LA MOTIVAZIONE PREVALENTE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24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154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9" name="Grafico 10">
            <a:extLst>
              <a:ext uri="{FF2B5EF4-FFF2-40B4-BE49-F238E27FC236}">
                <a16:creationId xmlns:a16="http://schemas.microsoft.com/office/drawing/2014/main" id="{DE037853-8B91-4629-8F33-068456CC9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071445"/>
              </p:ext>
            </p:extLst>
          </p:nvPr>
        </p:nvGraphicFramePr>
        <p:xfrm>
          <a:off x="65315" y="2700471"/>
          <a:ext cx="11989836" cy="354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7A77FF3-3716-47A7-817C-B67D3A358F77}"/>
              </a:ext>
            </a:extLst>
          </p:cNvPr>
          <p:cNvSpPr txBox="1"/>
          <p:nvPr/>
        </p:nvSpPr>
        <p:spPr>
          <a:xfrm>
            <a:off x="279920" y="4697285"/>
            <a:ext cx="181946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50" dirty="0"/>
              <a:t>Si per diminuita disponibilità di </a:t>
            </a:r>
          </a:p>
          <a:p>
            <a:r>
              <a:rPr lang="it-IT" sz="1050" dirty="0"/>
              <a:t>* a fronte dell’emergenza</a:t>
            </a:r>
          </a:p>
        </p:txBody>
      </p:sp>
    </p:spTree>
    <p:extLst>
      <p:ext uri="{BB962C8B-B14F-4D97-AF65-F5344CB8AC3E}">
        <p14:creationId xmlns:p14="http://schemas.microsoft.com/office/powerpoint/2010/main" val="1661202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99" y="638218"/>
            <a:ext cx="10673361" cy="502211"/>
          </a:xfrm>
        </p:spPr>
        <p:txBody>
          <a:bodyPr rtlCol="0"/>
          <a:lstStyle/>
          <a:p>
            <a:r>
              <a:rPr lang="it-IT" sz="2400" dirty="0"/>
              <a:t>INDICARE L'INCIDENZA DELLA RIDUZIONE: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25</a:t>
            </a:fld>
            <a:endParaRPr lang="it-IT" dirty="0"/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4CA5062B-94E0-44C6-9737-AE5F9924B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2280445"/>
              </p:ext>
            </p:extLst>
          </p:nvPr>
        </p:nvGraphicFramePr>
        <p:xfrm>
          <a:off x="279919" y="2705901"/>
          <a:ext cx="11439330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1754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34480"/>
            <a:ext cx="10673361" cy="742005"/>
          </a:xfrm>
        </p:spPr>
        <p:txBody>
          <a:bodyPr rtlCol="0"/>
          <a:lstStyle/>
          <a:p>
            <a:r>
              <a:rPr lang="it-IT" sz="2400" dirty="0"/>
              <a:t>NELL’ULTIMO TRIMESTRE , SI È SVOLTO UN  </a:t>
            </a:r>
            <a:r>
              <a:rPr lang="it-IT" sz="2400" dirty="0">
                <a:solidFill>
                  <a:srgbClr val="FFC000"/>
                </a:solidFill>
              </a:rPr>
              <a:t>TRASFERIMENTO DELL’ATTIVITÀ CHIRURGICA D'URGENZA</a:t>
            </a:r>
            <a:r>
              <a:rPr lang="it-IT" sz="2400" dirty="0"/>
              <a:t> PRESSO ALTRI CENTRI?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26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153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EA70347B-9436-4B36-A299-C33D3FCC9A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696892"/>
              </p:ext>
            </p:extLst>
          </p:nvPr>
        </p:nvGraphicFramePr>
        <p:xfrm>
          <a:off x="429208" y="2729228"/>
          <a:ext cx="11417029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744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32427"/>
            <a:ext cx="10673361" cy="824868"/>
          </a:xfrm>
        </p:spPr>
        <p:txBody>
          <a:bodyPr rtlCol="0"/>
          <a:lstStyle/>
          <a:p>
            <a:r>
              <a:rPr lang="it-IT" sz="2400" dirty="0"/>
              <a:t>NELL’ULTIMO TRIMESTRE , SI È SVOLTO UN  </a:t>
            </a:r>
            <a:r>
              <a:rPr lang="it-IT" sz="2400" dirty="0">
                <a:solidFill>
                  <a:srgbClr val="FFC000"/>
                </a:solidFill>
              </a:rPr>
              <a:t>TRASFERIMENTO DELL’ATTIVITÀ CHIRURGICA D'URGENZA </a:t>
            </a:r>
            <a:r>
              <a:rPr lang="it-IT" sz="2400" dirty="0"/>
              <a:t>PRESSO ALTRI CENTRI?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27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153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10">
            <a:extLst>
              <a:ext uri="{FF2B5EF4-FFF2-40B4-BE49-F238E27FC236}">
                <a16:creationId xmlns:a16="http://schemas.microsoft.com/office/drawing/2014/main" id="{C6FC302B-FA12-47A9-8FC0-2F6D82A0E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185045"/>
              </p:ext>
            </p:extLst>
          </p:nvPr>
        </p:nvGraphicFramePr>
        <p:xfrm>
          <a:off x="149290" y="2700471"/>
          <a:ext cx="11696948" cy="354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468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/>
              <a:t>Numero </a:t>
            </a:r>
            <a:r>
              <a:rPr lang="it-IT" dirty="0">
                <a:solidFill>
                  <a:srgbClr val="FFC000"/>
                </a:solidFill>
              </a:rPr>
              <a:t>Medici in organico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3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166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499737"/>
              </p:ext>
            </p:extLst>
          </p:nvPr>
        </p:nvGraphicFramePr>
        <p:xfrm>
          <a:off x="6118788" y="2700470"/>
          <a:ext cx="5770800" cy="381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1144526099"/>
              </p:ext>
            </p:extLst>
          </p:nvPr>
        </p:nvGraphicFramePr>
        <p:xfrm>
          <a:off x="302412" y="2700470"/>
          <a:ext cx="5938576" cy="367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677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47" y="256374"/>
            <a:ext cx="11412791" cy="921978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 PERSONALE MEDICO DISPONIBILE</a:t>
            </a:r>
            <a:r>
              <a:rPr lang="it-IT" sz="2400" dirty="0"/>
              <a:t>, IN SEGUITO A RIASSEGNAZIONI PRESSO ALTRI CENTRI O U.O.?</a:t>
            </a:r>
            <a:endParaRPr lang="it-IT" sz="2400" dirty="0">
              <a:solidFill>
                <a:srgbClr val="FFC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4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166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7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378794"/>
              </p:ext>
            </p:extLst>
          </p:nvPr>
        </p:nvGraphicFramePr>
        <p:xfrm>
          <a:off x="6242181" y="2584580"/>
          <a:ext cx="5803008" cy="392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F1539161-771E-42B2-87B0-9BE33DECA1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502475"/>
              </p:ext>
            </p:extLst>
          </p:nvPr>
        </p:nvGraphicFramePr>
        <p:xfrm>
          <a:off x="146811" y="2835706"/>
          <a:ext cx="5938576" cy="3676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576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46" y="256374"/>
            <a:ext cx="11313077" cy="921978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U.O.UNA </a:t>
            </a:r>
            <a:r>
              <a:rPr lang="it-IT" sz="2400" dirty="0">
                <a:solidFill>
                  <a:srgbClr val="FFC000"/>
                </a:solidFill>
              </a:rPr>
              <a:t>DIMINUZIONE DEL PERSONALE MEDICO DISPONIBILE, </a:t>
            </a:r>
            <a:r>
              <a:rPr lang="it-IT" sz="2400" dirty="0"/>
              <a:t>IN SEGUITO A RIASSEGNAZIONI PRESSO ALTRI CENTRI O U.O.?</a:t>
            </a:r>
            <a:endParaRPr lang="it-IT" sz="2400" dirty="0">
              <a:solidFill>
                <a:srgbClr val="FFC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5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166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0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964933"/>
              </p:ext>
            </p:extLst>
          </p:nvPr>
        </p:nvGraphicFramePr>
        <p:xfrm>
          <a:off x="176169" y="2575419"/>
          <a:ext cx="11670069" cy="3936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914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66589"/>
            <a:ext cx="10510991" cy="432369"/>
          </a:xfrm>
        </p:spPr>
        <p:txBody>
          <a:bodyPr rtlCol="0"/>
          <a:lstStyle/>
          <a:p>
            <a:r>
              <a:rPr lang="it-IT" sz="2400" dirty="0"/>
              <a:t>INDICARELA RIASSEGNAZIONE PREVALENTE</a:t>
            </a:r>
            <a:endParaRPr lang="it-IT" sz="2400" dirty="0">
              <a:solidFill>
                <a:srgbClr val="FFC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6</a:t>
            </a:fld>
            <a:endParaRPr lang="it-IT" dirty="0"/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33A6E634-780C-4A55-9463-5C07E222E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276052"/>
              </p:ext>
            </p:extLst>
          </p:nvPr>
        </p:nvGraphicFramePr>
        <p:xfrm>
          <a:off x="345762" y="2648961"/>
          <a:ext cx="11365239" cy="398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700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256374"/>
            <a:ext cx="10673361" cy="921978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 UNA </a:t>
            </a:r>
            <a:r>
              <a:rPr lang="it-IT" sz="2400" dirty="0">
                <a:solidFill>
                  <a:srgbClr val="FFC000"/>
                </a:solidFill>
              </a:rPr>
              <a:t>DIMINUZIONE DELL’ATTIVITÀ ASSISTENZIALE </a:t>
            </a:r>
            <a:r>
              <a:rPr lang="it-IT" sz="2400" dirty="0"/>
              <a:t>PROPRIA DELL’U.O. E USUALMENTE SVOLTA?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7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1933C474-A3F8-4F35-9390-5FEF8C646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362606"/>
              </p:ext>
            </p:extLst>
          </p:nvPr>
        </p:nvGraphicFramePr>
        <p:xfrm>
          <a:off x="345762" y="2728236"/>
          <a:ext cx="11578760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15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256374"/>
            <a:ext cx="10673361" cy="921978"/>
          </a:xfrm>
        </p:spPr>
        <p:txBody>
          <a:bodyPr rtlCol="0"/>
          <a:lstStyle/>
          <a:p>
            <a:r>
              <a:rPr lang="it-IT" sz="2400" dirty="0"/>
              <a:t>NELL’ULTIMO TRIMESTRE, SI È VERIFICATA PER LA VOSTRA U.O. UNA </a:t>
            </a:r>
            <a:r>
              <a:rPr lang="it-IT" sz="2400" dirty="0">
                <a:solidFill>
                  <a:srgbClr val="FFC000"/>
                </a:solidFill>
              </a:rPr>
              <a:t>DIMINUZIONE DELL’ATTIVITÀ ASSISTENZIALE </a:t>
            </a:r>
            <a:r>
              <a:rPr lang="it-IT" sz="2400" dirty="0"/>
              <a:t>PROPRIA DELL’U.O. E USUALMENTE SVOLTA?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8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10" name="Grafico 10">
            <a:extLst>
              <a:ext uri="{FF2B5EF4-FFF2-40B4-BE49-F238E27FC236}">
                <a16:creationId xmlns:a16="http://schemas.microsoft.com/office/drawing/2014/main" id="{4182E4A0-9B67-4B11-8530-068600B96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23276"/>
              </p:ext>
            </p:extLst>
          </p:nvPr>
        </p:nvGraphicFramePr>
        <p:xfrm>
          <a:off x="93306" y="2481943"/>
          <a:ext cx="11859208" cy="4198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01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81726"/>
            <a:ext cx="10673361" cy="1095342"/>
          </a:xfrm>
        </p:spPr>
        <p:txBody>
          <a:bodyPr rtlCol="0"/>
          <a:lstStyle/>
          <a:p>
            <a:r>
              <a:rPr lang="it-IT" sz="2000" dirty="0"/>
              <a:t>NELL’ULTIMO TRIMESTRE , SI È VERIFICATA, UNA O PIÙ VOLTE, </a:t>
            </a:r>
            <a:r>
              <a:rPr lang="it-IT" sz="2000" dirty="0">
                <a:solidFill>
                  <a:srgbClr val="FFC000"/>
                </a:solidFill>
              </a:rPr>
              <a:t>LA NON DISPONIBILITÀ DI AMBIENTI NECESSARI ALL’ATTIVITÀ CHIRURGICA </a:t>
            </a:r>
            <a:r>
              <a:rPr lang="it-IT" sz="2000" dirty="0"/>
              <a:t>(ES. SALE OPERATORIE O REPARTI DI TERAPIA INTENSIVA) PRESSO IL CENTRO DI APPARTENENZADELL’U.O., IN SEGUITO A CONTAMINAZIONE COVID-19 DEGLI AMBIENTI O DEL PERSONALE?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it-IT" smtClean="0"/>
              <a:pPr rtl="0"/>
              <a:t>9</a:t>
            </a:fld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736F04-FC63-450C-A537-84B44E31C7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r>
              <a:rPr lang="it-IT" dirty="0"/>
              <a:t>159 Risposte</a:t>
            </a:r>
          </a:p>
        </p:txBody>
      </p:sp>
      <p:sp>
        <p:nvSpPr>
          <p:cNvPr id="5" name="Oggetto 7" descr="Rettango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788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CE2F55F2-4FCA-4450-8E9E-C9B26359B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056027"/>
              </p:ext>
            </p:extLst>
          </p:nvPr>
        </p:nvGraphicFramePr>
        <p:xfrm>
          <a:off x="2248679" y="2541865"/>
          <a:ext cx="7427166" cy="397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468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S Healthcare Pitch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2"/>
            </a:gs>
            <a:gs pos="100000">
              <a:schemeClr val="accent2"/>
            </a:gs>
          </a:gsLst>
          <a:lin ang="14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8445_TF00450287.potx" id="{5CD05B6F-6778-4A3A-ADB4-49E2DD5289B8}" vid="{D29C9B64-7A33-4440-BDE0-03907C819C8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33BAED8-F9E7-4D41-86E9-333473F90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6BDC7-24D2-4343-8D41-18F9C23F8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4BDB64-2AF8-42D4-96C8-B6B6F098993C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dell'ufficio assistenza sanitaria</Template>
  <TotalTime>0</TotalTime>
  <Words>658</Words>
  <Application>Microsoft Office PowerPoint</Application>
  <PresentationFormat>Widescreen</PresentationFormat>
  <Paragraphs>111</Paragraphs>
  <Slides>27</Slides>
  <Notes>27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Arial </vt:lpstr>
      <vt:lpstr>Calibri</vt:lpstr>
      <vt:lpstr>Courier New</vt:lpstr>
      <vt:lpstr>Gill Sans MT</vt:lpstr>
      <vt:lpstr>Tema di Office</vt:lpstr>
      <vt:lpstr>RIPARTENZA  covid – 19 – con dati regionali</vt:lpstr>
      <vt:lpstr>166  risposte  totali</vt:lpstr>
      <vt:lpstr>Numero Medici in organico</vt:lpstr>
      <vt:lpstr>NELL’ULTIMO TRIMESTRE, SI È VERIFICATA PER LA VOSTRA U.O.UNA DIMINUZIONE DEL PERSONALE MEDICO DISPONIBILE, IN SEGUITO A RIASSEGNAZIONI PRESSO ALTRI CENTRI O U.O.?</vt:lpstr>
      <vt:lpstr>NELL’ULTIMO TRIMESTRE, SI È VERIFICATA PER LA VOSTRA U.O.UNA DIMINUZIONE DEL PERSONALE MEDICO DISPONIBILE, IN SEGUITO A RIASSEGNAZIONI PRESSO ALTRI CENTRI O U.O.?</vt:lpstr>
      <vt:lpstr>INDICARELA RIASSEGNAZIONE PREVALENTE</vt:lpstr>
      <vt:lpstr>NELL’ULTIMO TRIMESTRE, SI È VERIFICATA PER LA VOSTRA U.O. UNA DIMINUZIONE DELL’ATTIVITÀ ASSISTENZIALE PROPRIA DELL’U.O. E USUALMENTE SVOLTA?</vt:lpstr>
      <vt:lpstr>NELL’ULTIMO TRIMESTRE, SI È VERIFICATA PER LA VOSTRA U.O. UNA DIMINUZIONE DELL’ATTIVITÀ ASSISTENZIALE PROPRIA DELL’U.O. E USUALMENTE SVOLTA?</vt:lpstr>
      <vt:lpstr>NELL’ULTIMO TRIMESTRE , SI È VERIFICATA, UNA O PIÙ VOLTE, LA NON DISPONIBILITÀ DI AMBIENTI NECESSARI ALL’ATTIVITÀ CHIRURGICA (ES. SALE OPERATORIE O REPARTI DI TERAPIA INTENSIVA) PRESSO IL CENTRO DI APPARTENENZADELL’U.O., IN SEGUITO A CONTAMINAZIONE COVID-19 DEGLI AMBIENTI O DEL PERSONALE?</vt:lpstr>
      <vt:lpstr>NELL’ULTIMO TRIMESTRE , SI È VERIFICATA, UNA O PIÙ VOLTE, LA NON DISPONIBILITÀ DI AMBIENTI NECESSARI ALL’ATTIVITÀ CHIRURGICA (ES. SALE OPERATORIE O REPARTI DI TERAPIA INTENSIVA) PRESSO IL CENTRO DI APPARTENENZADELL’U.O., IN SEGUITO A CONTAMINAZIONE COVID-19 DEGLI AMBIENTI O DEL PERSONALE?</vt:lpstr>
      <vt:lpstr>NELL’ULTIMO TRIMESTRE, SI È VERIFICATA PER LA VOSTRA U.O. UNA MINORE DISPONIBILITÀ DI SALE OPERATORIE FUNZIONANTI? INDICARE LA MOTIVAZIONE PREVALENTE</vt:lpstr>
      <vt:lpstr>NELL’ULTIMO TRIMESTRE, SI È VERIFICATA PER LA VOSTRA U.O. UNA MINORE DISPONIBILITÀ DI SALE OPERATORIE FUNZIONANTI? INDICARE LA MOTIVAZIONE PREVALENTE</vt:lpstr>
      <vt:lpstr>INDICARE L'INCIDENZA DELLA RIDUZIONE:</vt:lpstr>
      <vt:lpstr>INDICARE L'INCIDENZA DELLA RIDUZIONE:</vt:lpstr>
      <vt:lpstr>NELL’ULTIMO TRIMESTRE, SI È VERIFICATA PER LA VOSTRA U.O.UNA DIMINUZIONE DELL’ATTIVITÀ CHIRURGICA ELETTIVA NON ONCOLOGICA? INDICARE LA MOTIVAZIONE PREVALENTE</vt:lpstr>
      <vt:lpstr>NELL’ULTIMO TRIMESTRE, SI È VERIFICATA PER LA VOSTRA U.O.UNA DIMINUZIONE DELL’ATTIVITÀ CHIRURGICA ELETTIVA NON ONCOLOGICA? INDICARE LA MOTIVAZIONE PREVALENTE</vt:lpstr>
      <vt:lpstr>INDICARE L'INCIDENZA DELLA RIDUZIONE:</vt:lpstr>
      <vt:lpstr>NELL’ULTIMO TRIMESTRE , SI È VERIFICATA PER LA VOSTRA U.O.UNA DIMINUZIONE DELL’ATTIVITÀ CHIRURGICA ELETTIVA ONCOLOGICA? INDICARE LA MOTIVAZIONE PREVALENTE</vt:lpstr>
      <vt:lpstr>NELL’ULTIMO TRIMESTRE , SI È VERIFICATA PER LA VOSTRA U.O.UNA DIMINUZIONE DELL’ATTIVITÀ CHIRURGICA ELETTIVA ONCOLOGICA? INDICARE LA MOTIVAZIONE PREVALENTE</vt:lpstr>
      <vt:lpstr>INDICARE L'INCIDENZA DELLA RIDUZIONE:</vt:lpstr>
      <vt:lpstr>NELL’ULTIMO TRIMESTRE , SI È SVOLTO UN  TRASFERIMENTO DELL’ATTIVITÀ CHIRURGICA ELETTIVA ONCOLOGICA PRESSO ALTRI CENTRI?</vt:lpstr>
      <vt:lpstr>NELL’ULTIMO TRIMESTRE , SI È SVOLTO UN  TRASFERIMENTO DELL’ATTIVITÀ CHIRURGICA ELETTIVA ONCOLOGICA PRESSO ALTRI CENTRI?</vt:lpstr>
      <vt:lpstr>NELL’ULTIMO TRIMESTRE , SI È VERIFICATA PER LA VOSTRA U.O.UNA DIMINUZIONE DELL’ATTIVITÀ CHIRURGICA IN URGENZA? INDICARE LA MOTIVAZIONE PREVALENTE</vt:lpstr>
      <vt:lpstr>NELL’ULTIMO TRIMESTRE , SI È VERIFICATA PER LA VOSTRA U.O.UNA DIMINUZIONE DELL’ATTIVITÀ CHIRURGICA IN URGENZA? INDICARE LA MOTIVAZIONE PREVALENTE</vt:lpstr>
      <vt:lpstr>INDICARE L'INCIDENZA DELLA RIDUZIONE:</vt:lpstr>
      <vt:lpstr>NELL’ULTIMO TRIMESTRE , SI È SVOLTO UN  TRASFERIMENTO DELL’ATTIVITÀ CHIRURGICA D'URGENZA PRESSO ALTRI CENTRI?</vt:lpstr>
      <vt:lpstr>NELL’ULTIMO TRIMESTRE , SI È SVOLTO UN  TRASFERIMENTO DELL’ATTIVITÀ CHIRURGICA D'URGENZA PRESSO ALTRI CENTRI?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2020-04-14T20:50:00Z</dcterms:created>
  <dcterms:modified xsi:type="dcterms:W3CDTF">2022-01-26T17:09:50Z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