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28794" y="8572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6" name="Titolo 2"/>
          <p:cNvSpPr>
            <a:spLocks noGrp="1"/>
          </p:cNvSpPr>
          <p:nvPr>
            <p:ph type="ctrTitle"/>
          </p:nvPr>
        </p:nvSpPr>
        <p:spPr>
          <a:xfrm>
            <a:off x="71438" y="1571612"/>
            <a:ext cx="2928926" cy="7858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t-IT" sz="2400" b="1" dirty="0" smtClean="0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  <a:cs typeface="Aharoni" panose="02010803020104030203" pitchFamily="2" charset="-79"/>
              </a:rPr>
              <a:t>Verso le </a:t>
            </a:r>
            <a:r>
              <a:rPr lang="it-IT" sz="2400" b="1" dirty="0" err="1" smtClean="0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  <a:cs typeface="Aharoni" panose="02010803020104030203" pitchFamily="2" charset="-79"/>
              </a:rPr>
              <a:t>Breast</a:t>
            </a:r>
            <a:r>
              <a:rPr lang="it-IT" sz="2400" b="1" dirty="0" smtClean="0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  <a:cs typeface="Aharoni" panose="02010803020104030203" pitchFamily="2" charset="-79"/>
              </a:rPr>
              <a:t> </a:t>
            </a:r>
            <a:r>
              <a:rPr lang="it-IT" sz="2400" b="1" dirty="0" err="1" smtClean="0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  <a:cs typeface="Aharoni" panose="02010803020104030203" pitchFamily="2" charset="-79"/>
              </a:rPr>
              <a:t>Unit</a:t>
            </a:r>
            <a:endParaRPr lang="it-IT" sz="2400" b="1" dirty="0">
              <a:solidFill>
                <a:schemeClr val="accent3">
                  <a:lumMod val="50000"/>
                </a:schemeClr>
              </a:solidFill>
              <a:latin typeface="Baskerville Old Face" pitchFamily="18" charset="0"/>
              <a:cs typeface="Aharoni" panose="02010803020104030203" pitchFamily="2" charset="-79"/>
            </a:endParaRPr>
          </a:p>
        </p:txBody>
      </p:sp>
      <p:sp>
        <p:nvSpPr>
          <p:cNvPr id="9" name="Titolo 2"/>
          <p:cNvSpPr txBox="1">
            <a:spLocks/>
          </p:cNvSpPr>
          <p:nvPr/>
        </p:nvSpPr>
        <p:spPr>
          <a:xfrm>
            <a:off x="285720" y="4214818"/>
            <a:ext cx="2571768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Aharoni" panose="02010803020104030203" pitchFamily="2" charset="-79"/>
              </a:rPr>
              <a:t>Sassari</a:t>
            </a:r>
            <a:endParaRPr lang="it-IT" sz="3100" b="1" dirty="0" smtClean="0">
              <a:solidFill>
                <a:schemeClr val="accent3">
                  <a:lumMod val="50000"/>
                </a:schemeClr>
              </a:solidFill>
              <a:latin typeface="Baskerville Old Face" pitchFamily="18" charset="0"/>
              <a:ea typeface="+mj-ea"/>
              <a:cs typeface="Aharoni" panose="02010803020104030203" pitchFamily="2" charset="-79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b="1" dirty="0" smtClean="0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  <a:ea typeface="+mj-ea"/>
                <a:cs typeface="Aharoni" panose="02010803020104030203" pitchFamily="2" charset="-79"/>
              </a:rPr>
              <a:t>9 giugno 2017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400" b="1" dirty="0" smtClean="0">
              <a:solidFill>
                <a:schemeClr val="accent3">
                  <a:lumMod val="50000"/>
                </a:schemeClr>
              </a:solidFill>
              <a:latin typeface="Baskerville Old Face" pitchFamily="18" charset="0"/>
              <a:ea typeface="+mj-ea"/>
              <a:cs typeface="Aharoni" panose="02010803020104030203" pitchFamily="2" charset="-79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900" b="1" dirty="0" smtClean="0">
                <a:solidFill>
                  <a:schemeClr val="accent4">
                    <a:lumMod val="75000"/>
                  </a:schemeClr>
                </a:solidFill>
                <a:latin typeface="Baskerville Old Face" pitchFamily="18" charset="0"/>
                <a:ea typeface="+mj-ea"/>
                <a:cs typeface="Aharoni" panose="02010803020104030203" pitchFamily="2" charset="-79"/>
              </a:rPr>
              <a:t> </a:t>
            </a:r>
            <a:r>
              <a:rPr lang="it-IT" sz="1900" b="1" dirty="0" smtClean="0">
                <a:solidFill>
                  <a:schemeClr val="accent4">
                    <a:lumMod val="75000"/>
                  </a:schemeClr>
                </a:solidFill>
                <a:latin typeface="Baskerville Old Face" pitchFamily="18" charset="0"/>
                <a:ea typeface="+mj-ea"/>
                <a:cs typeface="Aharoni" panose="02010803020104030203" pitchFamily="2" charset="-79"/>
              </a:rPr>
              <a:t>Sala Conferenze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900" b="1" dirty="0" smtClean="0">
                <a:solidFill>
                  <a:schemeClr val="accent4">
                    <a:lumMod val="75000"/>
                  </a:schemeClr>
                </a:solidFill>
                <a:latin typeface="Baskerville Old Face" pitchFamily="18" charset="0"/>
                <a:ea typeface="+mj-ea"/>
                <a:cs typeface="Aharoni" panose="02010803020104030203" pitchFamily="2" charset="-79"/>
              </a:rPr>
              <a:t>Camera di Commercio</a:t>
            </a:r>
            <a:endParaRPr kumimoji="0" lang="it-IT" sz="19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Baskerville Old Face" pitchFamily="18" charset="0"/>
              <a:ea typeface="+mj-ea"/>
              <a:cs typeface="Aharoni" panose="02010803020104030203" pitchFamily="2" charset="-79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7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Baskerville Old Face" pitchFamily="18" charset="0"/>
              <a:ea typeface="+mj-ea"/>
              <a:cs typeface="Aharoni" panose="02010803020104030203" pitchFamily="2" charset="-79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100" b="1" i="0" u="none" strike="noStrike" kern="1200" cap="none" spc="20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Baskerville Old Face" pitchFamily="18" charset="0"/>
              <a:ea typeface="+mj-ea"/>
              <a:cs typeface="Aharoni" panose="02010803020104030203" pitchFamily="2" charset="-79"/>
            </a:endParaRPr>
          </a:p>
          <a:p>
            <a:pPr lvl="0" algn="ctr">
              <a:spcBef>
                <a:spcPct val="0"/>
              </a:spcBef>
            </a:pPr>
            <a:r>
              <a:rPr lang="it-IT" sz="1900" b="1" dirty="0" smtClean="0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  <a:cs typeface="Aharoni" panose="02010803020104030203" pitchFamily="2" charset="-79"/>
              </a:rPr>
              <a:t>Responsabili Scientifici  </a:t>
            </a:r>
          </a:p>
          <a:p>
            <a:pPr lvl="0" algn="ctr">
              <a:spcBef>
                <a:spcPct val="0"/>
              </a:spcBef>
            </a:pPr>
            <a:endParaRPr lang="it-IT" sz="1900" b="1" dirty="0" smtClean="0">
              <a:solidFill>
                <a:schemeClr val="accent3">
                  <a:lumMod val="50000"/>
                </a:schemeClr>
              </a:solidFill>
              <a:latin typeface="Baskerville Old Face" pitchFamily="18" charset="0"/>
              <a:cs typeface="Aharoni" panose="02010803020104030203" pitchFamily="2" charset="-79"/>
            </a:endParaRPr>
          </a:p>
          <a:p>
            <a:pPr lvl="0" algn="ctr">
              <a:spcBef>
                <a:spcPct val="0"/>
              </a:spcBef>
            </a:pPr>
            <a:r>
              <a:rPr lang="it-IT" sz="1300" b="1" spc="300" dirty="0" smtClean="0">
                <a:solidFill>
                  <a:schemeClr val="accent4">
                    <a:lumMod val="75000"/>
                  </a:schemeClr>
                </a:solidFill>
                <a:latin typeface="Baskerville Old Face" pitchFamily="18" charset="0"/>
                <a:cs typeface="Aharoni" panose="02010803020104030203" pitchFamily="2" charset="-79"/>
              </a:rPr>
              <a:t>Giuliana Giuliani</a:t>
            </a:r>
          </a:p>
          <a:p>
            <a:pPr lvl="0" algn="ctr">
              <a:spcBef>
                <a:spcPct val="0"/>
              </a:spcBef>
            </a:pPr>
            <a:r>
              <a:rPr kumimoji="0" lang="it-IT" sz="1300" b="1" i="0" u="none" strike="noStrike" kern="1200" cap="none" spc="30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Aharoni" panose="02010803020104030203" pitchFamily="2" charset="-79"/>
              </a:rPr>
              <a:t>Gianluigi </a:t>
            </a:r>
            <a:r>
              <a:rPr kumimoji="0" lang="it-IT" sz="1300" b="1" i="0" u="none" strike="noStrike" kern="1200" cap="none" spc="300" normalizeH="0" baseline="0" noProof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Aharoni" panose="02010803020104030203" pitchFamily="2" charset="-79"/>
              </a:rPr>
              <a:t>Luridiana</a:t>
            </a:r>
            <a:endParaRPr kumimoji="0" lang="it-IT" sz="1300" b="1" i="0" u="none" strike="noStrike" kern="1200" cap="none" spc="30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Baskerville Old Face" pitchFamily="18" charset="0"/>
              <a:ea typeface="+mj-ea"/>
              <a:cs typeface="Aharoni" panose="02010803020104030203" pitchFamily="2" charset="-79"/>
            </a:endParaRPr>
          </a:p>
          <a:p>
            <a:pPr lvl="0" algn="ctr">
              <a:spcBef>
                <a:spcPct val="0"/>
              </a:spcBef>
            </a:pPr>
            <a:r>
              <a:rPr lang="it-IT" sz="1300" b="1" spc="300" dirty="0" err="1" smtClean="0">
                <a:solidFill>
                  <a:schemeClr val="accent4">
                    <a:lumMod val="75000"/>
                  </a:schemeClr>
                </a:solidFill>
                <a:latin typeface="Baskerville Old Face" pitchFamily="18" charset="0"/>
                <a:ea typeface="+mj-ea"/>
                <a:cs typeface="Aharoni" panose="02010803020104030203" pitchFamily="2" charset="-79"/>
              </a:rPr>
              <a:t>Pierina</a:t>
            </a:r>
            <a:r>
              <a:rPr lang="it-IT" sz="1300" b="1" spc="300" dirty="0" smtClean="0">
                <a:solidFill>
                  <a:schemeClr val="accent4">
                    <a:lumMod val="75000"/>
                  </a:schemeClr>
                </a:solidFill>
                <a:latin typeface="Baskerville Old Face" pitchFamily="18" charset="0"/>
                <a:ea typeface="+mj-ea"/>
                <a:cs typeface="Aharoni" panose="02010803020104030203" pitchFamily="2" charset="-79"/>
              </a:rPr>
              <a:t> </a:t>
            </a:r>
            <a:r>
              <a:rPr lang="it-IT" sz="1300" b="1" spc="300" dirty="0" err="1" smtClean="0">
                <a:solidFill>
                  <a:schemeClr val="accent4">
                    <a:lumMod val="75000"/>
                  </a:schemeClr>
                </a:solidFill>
                <a:latin typeface="Baskerville Old Face" pitchFamily="18" charset="0"/>
                <a:ea typeface="+mj-ea"/>
                <a:cs typeface="Aharoni" panose="02010803020104030203" pitchFamily="2" charset="-79"/>
              </a:rPr>
              <a:t>Cottu</a:t>
            </a:r>
            <a:endParaRPr kumimoji="0" lang="it-IT" sz="1600" b="1" i="0" u="none" strike="noStrike" kern="1200" cap="none" spc="30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Baskerville Old Face" pitchFamily="18" charset="0"/>
              <a:ea typeface="+mj-ea"/>
              <a:cs typeface="Aharoni" panose="02010803020104030203" pitchFamily="2" charset="-79"/>
            </a:endParaRPr>
          </a:p>
        </p:txBody>
      </p:sp>
      <p:cxnSp>
        <p:nvCxnSpPr>
          <p:cNvPr id="11" name="Connettore 1 10"/>
          <p:cNvCxnSpPr/>
          <p:nvPr/>
        </p:nvCxnSpPr>
        <p:spPr>
          <a:xfrm rot="5400000">
            <a:off x="-356404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rot="5400000">
            <a:off x="2642404" y="3499668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72230" y="0"/>
            <a:ext cx="3071770" cy="663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8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Bookman Old Style" pitchFamily="18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SEDE DEL CONGRESSO 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Bookman Old Style" pitchFamily="18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Sassari – Sa</a:t>
            </a:r>
            <a:r>
              <a:rPr lang="it-IT" sz="800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la Conferenze Camera di Commercio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Bookman Old Style" pitchFamily="18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Bookman Old Style" pitchFamily="18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800" dirty="0" smtClean="0">
              <a:solidFill>
                <a:schemeClr val="bg1">
                  <a:lumMod val="95000"/>
                </a:schemeClr>
              </a:solidFill>
              <a:latin typeface="Bookman Old Style" pitchFamily="18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Bookman Old Style" pitchFamily="18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ECM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Bookman Old Style" pitchFamily="18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L'evento è accreditato con il Provider </a:t>
            </a:r>
            <a:r>
              <a:rPr kumimoji="0" lang="it-IT" sz="8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A.C.O.I</a:t>
            </a: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 </a:t>
            </a:r>
            <a:endParaRPr lang="it-IT" sz="800" dirty="0" smtClean="0">
              <a:solidFill>
                <a:schemeClr val="bg1">
                  <a:lumMod val="95000"/>
                </a:schemeClr>
              </a:solidFill>
              <a:latin typeface="Bookman Old Style" pitchFamily="18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8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n°</a:t>
            </a: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 100 partecipanti (</a:t>
            </a:r>
            <a:r>
              <a:rPr lang="it-IT" sz="800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80 </a:t>
            </a: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medici, </a:t>
            </a:r>
            <a:r>
              <a:rPr lang="it-IT" sz="800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2</a:t>
            </a: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0 infermieri)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800" dirty="0" smtClean="0">
              <a:solidFill>
                <a:schemeClr val="bg1">
                  <a:lumMod val="95000"/>
                </a:schemeClr>
              </a:solidFill>
              <a:latin typeface="Bookman Old Style" pitchFamily="18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Evento</a:t>
            </a:r>
            <a:r>
              <a:rPr kumimoji="0" lang="it-IT" sz="800" b="0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it-IT" sz="800" b="0" i="0" u="none" strike="noStrike" cap="none" normalizeH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N°</a:t>
            </a:r>
            <a:r>
              <a:rPr kumimoji="0" lang="it-IT" sz="800" b="0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194422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8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N°</a:t>
            </a:r>
            <a:r>
              <a:rPr kumimoji="0" lang="it-IT" sz="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800" b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6</a:t>
            </a:r>
            <a:r>
              <a:rPr kumimoji="0" lang="it-IT" sz="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 crediti ECM </a:t>
            </a: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per le Professioni: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MEDICO CHIRURGO per le seguenti discipline: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800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Chirurgia generale, Chirurgia pediatrica, Chirurgia apparato digerente, Oncologia, Radiologia, Radioterapia, Medicina nucleare, Medicina generale. </a:t>
            </a: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NFERMIERE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Bookman Old Style" pitchFamily="18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I crediti verranno erogati ai partecipanti solo previa verifica di: riconsegna materiale al desk della segreteria (scheda di iscrizione compilata in ogni sua parte), verifica del 100% della presenza in aula, verifica della presenza di almeno 80% di risposte corrette.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Bookman Old Style" pitchFamily="18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Bookman Old Style" pitchFamily="18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ISCRIZIONI 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Bookman Old Style" pitchFamily="18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L’iscrizione al convegno è gratuita per gli iscritti ACOI regolarmente iscritti nel 2017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Bookman Old Style" pitchFamily="18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Per le professioni mediche afferenti all’ACOI </a:t>
            </a:r>
            <a:r>
              <a:rPr kumimoji="0" lang="it-IT" sz="800" b="0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l’iscrizione è di 180€ (compresa IVA)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Per le professioni mediche non afferenti all’ACOI </a:t>
            </a:r>
            <a:r>
              <a:rPr kumimoji="0" lang="it-IT" sz="800" b="0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 		       </a:t>
            </a: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l’iscrizione è 30€ (compresa IVA)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Per i medici in formazione specialistica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800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                                    </a:t>
            </a: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l’iscrizione è di</a:t>
            </a:r>
            <a:r>
              <a:rPr kumimoji="0" lang="it-IT" sz="800" b="0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50€ (compresa IVA)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Per le professioni infermieristiche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l’iscrizione è </a:t>
            </a:r>
            <a:r>
              <a:rPr kumimoji="0" lang="it-IT" sz="800" b="0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gratuita </a:t>
            </a: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(</a:t>
            </a:r>
            <a:r>
              <a:rPr kumimoji="0" lang="it-IT" sz="8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max</a:t>
            </a: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800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3</a:t>
            </a: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0 partecipanti)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Bookman Old Style" pitchFamily="18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Specializzazioni afferenti all’ACOI: chirurgia generale, chirurgia apparato digerente,</a:t>
            </a:r>
            <a:r>
              <a:rPr kumimoji="0" lang="it-IT" sz="800" b="0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chirurgia pediatrica, chirurgia vascolare, chirurgia toracica, chirurgia plastica e ricostruttiva.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Bookman Old Style" pitchFamily="18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L’iscrizione comprenderà: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Partecipazione al convegno, partecipazione al corso, attestazione di partecipazione, servizi ristorativi previsti da programma.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Bookman Old Style" pitchFamily="18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I chirurghi con specializzazioni afferenti all’ACOI potranno regolarizzare la posizione associativa tramite il portale ACOI o direttamente in sede congressuale. L’iscrizione ACOI per l’anno 2017 darà diritto di partecipare a tutti gli eventi formativi </a:t>
            </a:r>
            <a:r>
              <a:rPr kumimoji="0" lang="it-IT" sz="8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calendarizzati</a:t>
            </a: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 nell’anno 2017 </a:t>
            </a:r>
            <a:endParaRPr lang="it-IT" sz="800" dirty="0" smtClean="0">
              <a:solidFill>
                <a:schemeClr val="bg1">
                  <a:lumMod val="95000"/>
                </a:schemeClr>
              </a:solidFill>
              <a:latin typeface="Bookman Old Style" pitchFamily="18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ookman Old Style" pitchFamily="18" charset="0"/>
                <a:ea typeface="Tahoma" pitchFamily="34" charset="0"/>
                <a:cs typeface="Tahoma" pitchFamily="34" charset="0"/>
              </a:rPr>
              <a:t>www.acoi.it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3143240" y="214290"/>
            <a:ext cx="2786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900" b="1" dirty="0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L’evento è stato realizzato</a:t>
            </a:r>
          </a:p>
          <a:p>
            <a:r>
              <a:rPr lang="it-IT" sz="900" b="1" dirty="0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 il contributo incondizionato di: </a:t>
            </a:r>
            <a:endParaRPr lang="it-IT" sz="900" dirty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8" name="Immagine 17" descr="J&amp;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06598" y="928670"/>
            <a:ext cx="2308410" cy="593379"/>
          </a:xfrm>
          <a:prstGeom prst="rect">
            <a:avLst/>
          </a:prstGeom>
          <a:ln w="9525">
            <a:solidFill>
              <a:schemeClr val="accent2">
                <a:lumMod val="50000"/>
              </a:schemeClr>
            </a:solidFill>
          </a:ln>
        </p:spPr>
      </p:pic>
      <p:pic>
        <p:nvPicPr>
          <p:cNvPr id="20" name="Immagine 19" descr="Temos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131" y="4143380"/>
            <a:ext cx="1507811" cy="415787"/>
          </a:xfrm>
          <a:prstGeom prst="rect">
            <a:avLst/>
          </a:prstGeom>
          <a:ln w="9525">
            <a:solidFill>
              <a:schemeClr val="accent2">
                <a:lumMod val="50000"/>
              </a:schemeClr>
            </a:solidFill>
          </a:ln>
        </p:spPr>
      </p:pic>
      <p:pic>
        <p:nvPicPr>
          <p:cNvPr id="34" name="Immagine 33" descr="Risultati immagini per sassari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357430"/>
            <a:ext cx="2822889" cy="139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magine 14" descr="LOGO MEMIS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6116" y="1891974"/>
            <a:ext cx="2500330" cy="465456"/>
          </a:xfrm>
          <a:prstGeom prst="rect">
            <a:avLst/>
          </a:prstGeom>
          <a:ln w="9525">
            <a:solidFill>
              <a:schemeClr val="accent2">
                <a:lumMod val="50000"/>
              </a:schemeClr>
            </a:solidFill>
          </a:ln>
        </p:spPr>
      </p:pic>
      <p:pic>
        <p:nvPicPr>
          <p:cNvPr id="16" name="Immagine 15" descr="LOGO 201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00496" y="2857496"/>
            <a:ext cx="1000132" cy="861184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pic>
        <p:nvPicPr>
          <p:cNvPr id="17" name="Immagine 16" descr="Logo ACOI Trasp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5720" y="430491"/>
            <a:ext cx="1428760" cy="512766"/>
          </a:xfrm>
          <a:prstGeom prst="rect">
            <a:avLst/>
          </a:prstGeom>
        </p:spPr>
      </p:pic>
      <p:pic>
        <p:nvPicPr>
          <p:cNvPr id="19" name="Immagine 18" descr="Logo FCC Trasp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14546" y="357166"/>
            <a:ext cx="632908" cy="630551"/>
          </a:xfrm>
          <a:prstGeom prst="rect">
            <a:avLst/>
          </a:prstGeom>
        </p:spPr>
      </p:pic>
      <p:sp>
        <p:nvSpPr>
          <p:cNvPr id="22" name="Rettangolo 21"/>
          <p:cNvSpPr/>
          <p:nvPr/>
        </p:nvSpPr>
        <p:spPr>
          <a:xfrm>
            <a:off x="1142976" y="1214422"/>
            <a:ext cx="8572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Presentano </a:t>
            </a:r>
            <a:endParaRPr lang="it-IT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28794" y="8572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cxnSp>
        <p:nvCxnSpPr>
          <p:cNvPr id="11" name="Connettore 1 10"/>
          <p:cNvCxnSpPr/>
          <p:nvPr/>
        </p:nvCxnSpPr>
        <p:spPr>
          <a:xfrm rot="5400000">
            <a:off x="-356404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rot="5400000">
            <a:off x="2642404" y="3499668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0" y="0"/>
            <a:ext cx="3071802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2" y="-24"/>
            <a:ext cx="3071834" cy="6601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sz="1200" b="1" dirty="0" smtClean="0">
                <a:solidFill>
                  <a:schemeClr val="bg1">
                    <a:lumMod val="95000"/>
                  </a:schemeClr>
                </a:solidFill>
              </a:rPr>
              <a:t>Programma</a:t>
            </a:r>
            <a:endParaRPr lang="it-IT" sz="12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 </a:t>
            </a:r>
          </a:p>
          <a:p>
            <a:r>
              <a:rPr lang="it-IT" sz="900" b="1" dirty="0" smtClean="0">
                <a:solidFill>
                  <a:schemeClr val="bg1">
                    <a:lumMod val="95000"/>
                  </a:schemeClr>
                </a:solidFill>
              </a:rPr>
              <a:t>8.30-9.00  Iscrizione</a:t>
            </a:r>
            <a:endParaRPr lang="it-IT" sz="9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t-IT" sz="900" b="1" dirty="0" smtClean="0">
                <a:solidFill>
                  <a:schemeClr val="bg1">
                    <a:lumMod val="95000"/>
                  </a:schemeClr>
                </a:solidFill>
              </a:rPr>
              <a:t> </a:t>
            </a:r>
            <a:endParaRPr lang="it-IT" sz="9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t-IT" sz="900" b="1" dirty="0" smtClean="0">
                <a:solidFill>
                  <a:schemeClr val="bg1">
                    <a:lumMod val="95000"/>
                  </a:schemeClr>
                </a:solidFill>
              </a:rPr>
              <a:t>9.00-9.45  Saluto autorità e organizzatori</a:t>
            </a:r>
            <a:endParaRPr lang="it-IT" sz="9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Dott. L. </a:t>
            </a:r>
            <a:r>
              <a:rPr lang="it-IT" sz="900" b="1" i="1" dirty="0" err="1" smtClean="0">
                <a:solidFill>
                  <a:schemeClr val="bg1">
                    <a:lumMod val="95000"/>
                  </a:schemeClr>
                </a:solidFill>
              </a:rPr>
              <a:t>Arru</a:t>
            </a:r>
            <a:r>
              <a:rPr lang="it-IT" sz="900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Assessore Regionale alla Sanità</a:t>
            </a:r>
          </a:p>
          <a:p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Dott. A. D’Urso</a:t>
            </a:r>
            <a:r>
              <a:rPr lang="it-IT" sz="900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Direttore Generale AOU Sassari</a:t>
            </a:r>
          </a:p>
          <a:p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Dott. F. </a:t>
            </a:r>
            <a:r>
              <a:rPr lang="it-IT" sz="900" b="1" i="1" dirty="0" err="1" smtClean="0">
                <a:solidFill>
                  <a:schemeClr val="bg1">
                    <a:lumMod val="95000"/>
                  </a:schemeClr>
                </a:solidFill>
              </a:rPr>
              <a:t>Moirano</a:t>
            </a:r>
            <a:r>
              <a:rPr lang="it-IT" sz="900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Direttore ATS Sardegna</a:t>
            </a:r>
          </a:p>
          <a:p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Dott. F. </a:t>
            </a:r>
            <a:r>
              <a:rPr lang="it-IT" sz="900" b="1" i="1" dirty="0" err="1" smtClean="0">
                <a:solidFill>
                  <a:schemeClr val="bg1">
                    <a:lumMod val="95000"/>
                  </a:schemeClr>
                </a:solidFill>
              </a:rPr>
              <a:t>Scanu</a:t>
            </a:r>
            <a:r>
              <a:rPr lang="it-IT" sz="900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Presidente dell’Ordine dei medici Chirurghi e degli odontoiatri della Provincia di Sassari </a:t>
            </a:r>
          </a:p>
          <a:p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Dott. N. </a:t>
            </a:r>
            <a:r>
              <a:rPr lang="it-IT" sz="900" b="1" i="1" dirty="0" err="1" smtClean="0">
                <a:solidFill>
                  <a:schemeClr val="bg1">
                    <a:lumMod val="95000"/>
                  </a:schemeClr>
                </a:solidFill>
              </a:rPr>
              <a:t>Cillara</a:t>
            </a:r>
            <a:r>
              <a:rPr lang="it-IT" sz="900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Coordinatore Regionale ACOI Sardegna</a:t>
            </a:r>
          </a:p>
          <a:p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Prof. A. </a:t>
            </a:r>
            <a:r>
              <a:rPr lang="it-IT" sz="900" b="1" i="1" dirty="0" err="1" smtClean="0">
                <a:solidFill>
                  <a:schemeClr val="bg1">
                    <a:lumMod val="95000"/>
                  </a:schemeClr>
                </a:solidFill>
              </a:rPr>
              <a:t>Porcu</a:t>
            </a:r>
            <a:r>
              <a:rPr lang="it-IT" sz="900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Direttore U.O. di Chirurgia Generale 2- Clinica Chirurgica– </a:t>
            </a:r>
            <a:r>
              <a:rPr lang="it-IT" sz="900" dirty="0" err="1" smtClean="0">
                <a:solidFill>
                  <a:schemeClr val="bg1">
                    <a:lumMod val="95000"/>
                  </a:schemeClr>
                </a:solidFill>
              </a:rPr>
              <a:t>A.O.U.</a:t>
            </a:r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 Sassari</a:t>
            </a:r>
          </a:p>
          <a:p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Dott.ssa G. Giuliani</a:t>
            </a:r>
            <a:r>
              <a:rPr lang="it-IT" sz="900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Dirigente Medico U.O. di Chirurgia Generale 2- Clinica Chirurgica – </a:t>
            </a:r>
            <a:r>
              <a:rPr lang="it-IT" sz="900" dirty="0" err="1" smtClean="0">
                <a:solidFill>
                  <a:schemeClr val="bg1">
                    <a:lumMod val="95000"/>
                  </a:schemeClr>
                </a:solidFill>
              </a:rPr>
              <a:t>A.O.U</a:t>
            </a:r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 Sassari</a:t>
            </a:r>
          </a:p>
          <a:p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Dott. </a:t>
            </a:r>
            <a:r>
              <a:rPr lang="it-IT" sz="900" b="1" i="1" dirty="0" err="1" smtClean="0">
                <a:solidFill>
                  <a:schemeClr val="bg1">
                    <a:lumMod val="95000"/>
                  </a:schemeClr>
                </a:solidFill>
              </a:rPr>
              <a:t>G.Luridiana</a:t>
            </a:r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 Dirigente Medico U.O. Oncologia Chirurgica – PO </a:t>
            </a:r>
            <a:r>
              <a:rPr lang="it-IT" sz="900" dirty="0" err="1" smtClean="0">
                <a:solidFill>
                  <a:schemeClr val="bg1">
                    <a:lumMod val="95000"/>
                  </a:schemeClr>
                </a:solidFill>
              </a:rPr>
              <a:t>Businco</a:t>
            </a:r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it-IT" sz="900" dirty="0" err="1" smtClean="0">
                <a:solidFill>
                  <a:schemeClr val="bg1">
                    <a:lumMod val="95000"/>
                  </a:schemeClr>
                </a:solidFill>
              </a:rPr>
              <a:t>A.O.</a:t>
            </a:r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it-IT" sz="900" dirty="0" err="1" smtClean="0">
                <a:solidFill>
                  <a:schemeClr val="bg1">
                    <a:lumMod val="95000"/>
                  </a:schemeClr>
                </a:solidFill>
              </a:rPr>
              <a:t>Brotzu</a:t>
            </a:r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 Cagliari</a:t>
            </a:r>
          </a:p>
          <a:p>
            <a:r>
              <a:rPr lang="it-IT" sz="900" i="1" dirty="0" smtClean="0">
                <a:solidFill>
                  <a:schemeClr val="bg1">
                    <a:lumMod val="95000"/>
                  </a:schemeClr>
                </a:solidFill>
              </a:rPr>
              <a:t> </a:t>
            </a:r>
            <a:endParaRPr lang="it-IT" sz="9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t-IT" sz="900" b="1" dirty="0" smtClean="0">
                <a:solidFill>
                  <a:schemeClr val="bg1">
                    <a:lumMod val="95000"/>
                  </a:schemeClr>
                </a:solidFill>
              </a:rPr>
              <a:t>I sessione</a:t>
            </a:r>
            <a:endParaRPr lang="it-IT" sz="9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Moderatori</a:t>
            </a:r>
            <a:r>
              <a:rPr lang="it-IT" sz="900" i="1" dirty="0" smtClean="0">
                <a:solidFill>
                  <a:schemeClr val="bg1">
                    <a:lumMod val="95000"/>
                  </a:schemeClr>
                </a:solidFill>
              </a:rPr>
              <a:t>: A. </a:t>
            </a:r>
            <a:r>
              <a:rPr lang="it-IT" sz="900" i="1" dirty="0" err="1" smtClean="0">
                <a:solidFill>
                  <a:schemeClr val="bg1">
                    <a:lumMod val="95000"/>
                  </a:schemeClr>
                </a:solidFill>
              </a:rPr>
              <a:t>Porcu</a:t>
            </a:r>
            <a:r>
              <a:rPr lang="it-IT" sz="900" i="1" dirty="0" smtClean="0">
                <a:solidFill>
                  <a:schemeClr val="bg1">
                    <a:lumMod val="95000"/>
                  </a:schemeClr>
                </a:solidFill>
              </a:rPr>
              <a:t>, M. Conti, L. Presenti</a:t>
            </a:r>
            <a:endParaRPr lang="it-IT" sz="9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 </a:t>
            </a:r>
          </a:p>
          <a:p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09.45 - 10.00  La Chirurgia della mammella in Sardegna: Epidemiologia e rete chirurgica</a:t>
            </a:r>
            <a:r>
              <a:rPr lang="it-IT" sz="900" i="1" dirty="0" smtClean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Dott. G. </a:t>
            </a:r>
            <a:r>
              <a:rPr lang="it-IT" sz="900" b="1" i="1" dirty="0" err="1" smtClean="0">
                <a:solidFill>
                  <a:schemeClr val="bg1">
                    <a:lumMod val="95000"/>
                  </a:schemeClr>
                </a:solidFill>
              </a:rPr>
              <a:t>Luridiana</a:t>
            </a:r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 (Cagliari)</a:t>
            </a:r>
            <a:endParaRPr lang="it-IT" sz="9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10.00 - 10.15  Attualità nella diagnostica senologica: la </a:t>
            </a:r>
            <a:r>
              <a:rPr lang="it-IT" sz="900" dirty="0" err="1" smtClean="0">
                <a:solidFill>
                  <a:schemeClr val="bg1">
                    <a:lumMod val="95000"/>
                  </a:schemeClr>
                </a:solidFill>
              </a:rPr>
              <a:t>tomosintesi</a:t>
            </a:r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 e la RM. </a:t>
            </a:r>
          </a:p>
          <a:p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Dott.ssa </a:t>
            </a:r>
            <a:r>
              <a:rPr lang="it-IT" sz="900" b="1" i="1" dirty="0" err="1" smtClean="0">
                <a:solidFill>
                  <a:schemeClr val="bg1">
                    <a:lumMod val="95000"/>
                  </a:schemeClr>
                </a:solidFill>
              </a:rPr>
              <a:t>D.Soro</a:t>
            </a:r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 (Sassari)</a:t>
            </a:r>
            <a:endParaRPr lang="it-IT" sz="9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10.15 - 10.30  Eterogeneità del carcinoma della mammella il </a:t>
            </a:r>
            <a:r>
              <a:rPr lang="it-IT" sz="900" i="1" dirty="0" err="1" smtClean="0">
                <a:solidFill>
                  <a:schemeClr val="bg1">
                    <a:lumMod val="95000"/>
                  </a:schemeClr>
                </a:solidFill>
              </a:rPr>
              <a:t>profiling</a:t>
            </a:r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 molecolare </a:t>
            </a:r>
          </a:p>
          <a:p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Prof. V. </a:t>
            </a:r>
            <a:r>
              <a:rPr lang="it-IT" sz="900" b="1" i="1" dirty="0" err="1" smtClean="0">
                <a:solidFill>
                  <a:schemeClr val="bg1">
                    <a:lumMod val="95000"/>
                  </a:schemeClr>
                </a:solidFill>
              </a:rPr>
              <a:t>Marras</a:t>
            </a:r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 (Sassari)</a:t>
            </a:r>
            <a:endParaRPr lang="it-IT" sz="9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10.30 - 10.45  L’importanza del nursing dedicato in senologia. </a:t>
            </a:r>
          </a:p>
          <a:p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Sig.ra </a:t>
            </a:r>
            <a:r>
              <a:rPr lang="it-IT" sz="900" b="1" i="1" dirty="0" err="1" smtClean="0">
                <a:solidFill>
                  <a:schemeClr val="bg1">
                    <a:lumMod val="95000"/>
                  </a:schemeClr>
                </a:solidFill>
              </a:rPr>
              <a:t>F.Sanna</a:t>
            </a:r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 (Cagliari)</a:t>
            </a:r>
            <a:endParaRPr lang="it-IT" sz="9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10.45 - 11.00  L’impatto psicologico e la comunicazione della malattia.</a:t>
            </a:r>
          </a:p>
          <a:p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Dott</a:t>
            </a:r>
            <a:r>
              <a:rPr lang="it-IT" sz="900" b="1" dirty="0" smtClean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F. De Maria (Sassari)</a:t>
            </a:r>
            <a:endParaRPr lang="it-IT" sz="9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11.00 - 11.15  La preservazione della fertilità nelle donne con carcinoma della mammella</a:t>
            </a:r>
            <a:r>
              <a:rPr lang="it-IT" sz="900" i="1" dirty="0" smtClean="0">
                <a:solidFill>
                  <a:schemeClr val="bg1">
                    <a:lumMod val="95000"/>
                  </a:schemeClr>
                </a:solidFill>
              </a:rPr>
              <a:t>. </a:t>
            </a:r>
            <a:endParaRPr lang="it-IT" sz="9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Prof. S. </a:t>
            </a:r>
            <a:r>
              <a:rPr lang="it-IT" sz="900" b="1" i="1" dirty="0" err="1" smtClean="0">
                <a:solidFill>
                  <a:schemeClr val="bg1">
                    <a:lumMod val="95000"/>
                  </a:schemeClr>
                </a:solidFill>
              </a:rPr>
              <a:t>Dessole</a:t>
            </a:r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 (Cagliari)</a:t>
            </a:r>
            <a:endParaRPr lang="it-IT" sz="9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 </a:t>
            </a:r>
          </a:p>
          <a:p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11.15 - 11.30 </a:t>
            </a:r>
            <a:r>
              <a:rPr lang="it-IT" sz="900" b="1" dirty="0" smtClean="0">
                <a:solidFill>
                  <a:schemeClr val="bg1">
                    <a:lumMod val="95000"/>
                  </a:schemeClr>
                </a:solidFill>
              </a:rPr>
              <a:t>Discussione</a:t>
            </a:r>
            <a:endParaRPr lang="it-IT" sz="9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Partecipano: </a:t>
            </a:r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Dott.ssa A. Cossi (Sassari), Dott. G. P. </a:t>
            </a:r>
            <a:r>
              <a:rPr lang="it-IT" sz="900" b="1" i="1" dirty="0" err="1" smtClean="0">
                <a:solidFill>
                  <a:schemeClr val="bg1">
                    <a:lumMod val="95000"/>
                  </a:schemeClr>
                </a:solidFill>
              </a:rPr>
              <a:t>Perinu</a:t>
            </a:r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 (Cagliari), Dott.ssa V. </a:t>
            </a:r>
            <a:r>
              <a:rPr lang="it-IT" sz="900" b="1" i="1" dirty="0" err="1" smtClean="0">
                <a:solidFill>
                  <a:schemeClr val="bg1">
                    <a:lumMod val="95000"/>
                  </a:schemeClr>
                </a:solidFill>
              </a:rPr>
              <a:t>Sanna</a:t>
            </a:r>
            <a:r>
              <a:rPr lang="it-IT" sz="900" b="1" i="1" dirty="0" smtClean="0">
                <a:solidFill>
                  <a:schemeClr val="bg1">
                    <a:lumMod val="95000"/>
                  </a:schemeClr>
                </a:solidFill>
              </a:rPr>
              <a:t> (Sassari)</a:t>
            </a:r>
            <a:endParaRPr lang="it-IT" sz="9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 </a:t>
            </a:r>
          </a:p>
          <a:p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11.30 - 11.45 </a:t>
            </a:r>
            <a:r>
              <a:rPr lang="it-IT" sz="900" b="1" dirty="0" smtClean="0">
                <a:solidFill>
                  <a:schemeClr val="bg1">
                    <a:lumMod val="95000"/>
                  </a:schemeClr>
                </a:solidFill>
              </a:rPr>
              <a:t>Coffee break</a:t>
            </a:r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it-IT" sz="900" dirty="0" smtClean="0">
                <a:solidFill>
                  <a:schemeClr val="bg1">
                    <a:lumMod val="95000"/>
                  </a:schemeClr>
                </a:solidFill>
              </a:rPr>
              <a:t> </a:t>
            </a:r>
          </a:p>
          <a:p>
            <a:endParaRPr lang="it-IT" sz="9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071802" y="-9770"/>
            <a:ext cx="300039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sz="900" b="1" dirty="0" smtClean="0">
                <a:solidFill>
                  <a:schemeClr val="accent4">
                    <a:lumMod val="50000"/>
                  </a:schemeClr>
                </a:solidFill>
              </a:rPr>
              <a:t>II sessione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Moderatori</a:t>
            </a:r>
            <a:r>
              <a:rPr lang="it-IT" sz="900" i="1" dirty="0" smtClean="0">
                <a:solidFill>
                  <a:schemeClr val="accent4">
                    <a:lumMod val="50000"/>
                  </a:schemeClr>
                </a:solidFill>
              </a:rPr>
              <a:t>: Prof G. B. Meloni (Sassari), </a:t>
            </a:r>
            <a:r>
              <a:rPr lang="it-IT" sz="900" i="1" dirty="0" err="1" smtClean="0">
                <a:solidFill>
                  <a:schemeClr val="accent4">
                    <a:lumMod val="50000"/>
                  </a:schemeClr>
                </a:solidFill>
              </a:rPr>
              <a:t>Dott.P.</a:t>
            </a:r>
            <a:r>
              <a:rPr lang="it-IT" sz="9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it-IT" sz="900" i="1" dirty="0" err="1" smtClean="0">
                <a:solidFill>
                  <a:schemeClr val="accent4">
                    <a:lumMod val="50000"/>
                  </a:schemeClr>
                </a:solidFill>
              </a:rPr>
              <a:t>Niolu</a:t>
            </a:r>
            <a:r>
              <a:rPr lang="it-IT" sz="900" i="1" dirty="0" smtClean="0">
                <a:solidFill>
                  <a:schemeClr val="accent4">
                    <a:lumMod val="50000"/>
                  </a:schemeClr>
                </a:solidFill>
              </a:rPr>
              <a:t> (Sassari), Dott. G. </a:t>
            </a:r>
            <a:r>
              <a:rPr lang="it-IT" sz="900" i="1" dirty="0" err="1" smtClean="0">
                <a:solidFill>
                  <a:schemeClr val="accent4">
                    <a:lumMod val="50000"/>
                  </a:schemeClr>
                </a:solidFill>
              </a:rPr>
              <a:t>Sollai</a:t>
            </a:r>
            <a:r>
              <a:rPr lang="it-IT" sz="900" i="1" dirty="0" smtClean="0">
                <a:solidFill>
                  <a:schemeClr val="accent4">
                    <a:lumMod val="50000"/>
                  </a:schemeClr>
                </a:solidFill>
              </a:rPr>
              <a:t> (Cagliari)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11.45 - 12.00 Il trattamento chirurgico del Carcinoma in situ della mammella. 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Dott. C. Pala (Sassari)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12.00 -12.15 Attuali indicazioni alla Chemioterapia neoadiuvante nel Carcinoma della mammella </a:t>
            </a:r>
          </a:p>
          <a:p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Dott. A. </a:t>
            </a:r>
            <a:r>
              <a:rPr lang="it-IT" sz="900" b="1" i="1" dirty="0" err="1" smtClean="0">
                <a:solidFill>
                  <a:schemeClr val="accent4">
                    <a:lumMod val="50000"/>
                  </a:schemeClr>
                </a:solidFill>
              </a:rPr>
              <a:t>Pazzola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 (Sassari)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12.15 – 12.30 La chirurgia conservativa dopo Chemioterapia neoadiuvante.   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Dott.ssa </a:t>
            </a:r>
            <a:r>
              <a:rPr lang="it-IT" sz="900" b="1" i="1" dirty="0" err="1" smtClean="0">
                <a:solidFill>
                  <a:schemeClr val="accent4">
                    <a:lumMod val="50000"/>
                  </a:schemeClr>
                </a:solidFill>
              </a:rPr>
              <a:t>G.Giuliani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 (Sassari)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12.30 – 12.45 Management dei linfonodi ascellari nel Carcinoma della mammella.  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Dott. M. </a:t>
            </a:r>
            <a:r>
              <a:rPr lang="it-IT" sz="900" b="1" i="1" dirty="0" err="1" smtClean="0">
                <a:solidFill>
                  <a:schemeClr val="accent4">
                    <a:lumMod val="50000"/>
                  </a:schemeClr>
                </a:solidFill>
              </a:rPr>
              <a:t>Dessena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 (Cagliari)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12.45 – 13.00 La ricostruzione dopo mastectomia conservativa </a:t>
            </a:r>
            <a:r>
              <a:rPr lang="it-IT" sz="900" i="1" dirty="0" err="1" smtClean="0">
                <a:solidFill>
                  <a:schemeClr val="accent4">
                    <a:lumMod val="50000"/>
                  </a:schemeClr>
                </a:solidFill>
              </a:rPr>
              <a:t>nipple</a:t>
            </a:r>
            <a:r>
              <a:rPr lang="it-IT" sz="900" i="1" dirty="0" smtClean="0">
                <a:solidFill>
                  <a:schemeClr val="accent4">
                    <a:lumMod val="50000"/>
                  </a:schemeClr>
                </a:solidFill>
              </a:rPr>
              <a:t> e </a:t>
            </a:r>
            <a:r>
              <a:rPr lang="it-IT" sz="900" i="1" dirty="0" err="1" smtClean="0">
                <a:solidFill>
                  <a:schemeClr val="accent4">
                    <a:lumMod val="50000"/>
                  </a:schemeClr>
                </a:solidFill>
              </a:rPr>
              <a:t>skinsparing</a:t>
            </a:r>
            <a:r>
              <a:rPr lang="it-IT" sz="900" i="1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Dott. A. </a:t>
            </a:r>
            <a:r>
              <a:rPr lang="it-IT" sz="900" b="1" i="1" dirty="0" err="1" smtClean="0">
                <a:solidFill>
                  <a:schemeClr val="accent4">
                    <a:lumMod val="50000"/>
                  </a:schemeClr>
                </a:solidFill>
              </a:rPr>
              <a:t>Bulla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 (Sassari)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13.00 – 13.15 Il derma di derivazione umana nella ricostruzione immediata della mammella. </a:t>
            </a:r>
          </a:p>
          <a:p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Dott. S. Folli (Milano)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13.15 - 13.30 </a:t>
            </a:r>
            <a:r>
              <a:rPr lang="it-IT" sz="900" b="1" dirty="0" smtClean="0">
                <a:solidFill>
                  <a:schemeClr val="accent4">
                    <a:lumMod val="50000"/>
                  </a:schemeClr>
                </a:solidFill>
              </a:rPr>
              <a:t>Discussione 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Partecipano: 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Dott.ssa A. Cara (Olbia), Dott. L. </a:t>
            </a:r>
            <a:r>
              <a:rPr lang="it-IT" sz="900" b="1" i="1" dirty="0" err="1" smtClean="0">
                <a:solidFill>
                  <a:schemeClr val="accent4">
                    <a:lumMod val="50000"/>
                  </a:schemeClr>
                </a:solidFill>
              </a:rPr>
              <a:t>Curella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 (Oristano), Dott. P. </a:t>
            </a:r>
            <a:r>
              <a:rPr lang="it-IT" sz="900" b="1" i="1" dirty="0" err="1" smtClean="0">
                <a:solidFill>
                  <a:schemeClr val="accent4">
                    <a:lumMod val="50000"/>
                  </a:schemeClr>
                </a:solidFill>
              </a:rPr>
              <a:t>Maoddi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 (Nuoro)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13.30-14.30 </a:t>
            </a:r>
            <a:r>
              <a:rPr lang="it-IT" sz="900" b="1" dirty="0" smtClean="0">
                <a:solidFill>
                  <a:schemeClr val="accent4">
                    <a:lumMod val="50000"/>
                  </a:schemeClr>
                </a:solidFill>
              </a:rPr>
              <a:t>Lunch</a:t>
            </a:r>
          </a:p>
          <a:p>
            <a:endParaRPr lang="it-IT" sz="9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b="1" dirty="0" smtClean="0">
                <a:solidFill>
                  <a:schemeClr val="accent4">
                    <a:lumMod val="50000"/>
                  </a:schemeClr>
                </a:solidFill>
              </a:rPr>
              <a:t>III sessione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Moderatori:</a:t>
            </a:r>
            <a:r>
              <a:rPr lang="it-IT" sz="900" i="1" dirty="0" err="1" smtClean="0">
                <a:solidFill>
                  <a:schemeClr val="accent4">
                    <a:lumMod val="50000"/>
                  </a:schemeClr>
                </a:solidFill>
              </a:rPr>
              <a:t>D.ssaP.Cottu</a:t>
            </a:r>
            <a:r>
              <a:rPr lang="it-IT" sz="900" i="1" dirty="0" smtClean="0">
                <a:solidFill>
                  <a:schemeClr val="accent4">
                    <a:lumMod val="50000"/>
                  </a:schemeClr>
                </a:solidFill>
              </a:rPr>
              <a:t> (Sassari), Dott. G. </a:t>
            </a:r>
            <a:r>
              <a:rPr lang="it-IT" sz="900" i="1" dirty="0" err="1" smtClean="0">
                <a:solidFill>
                  <a:schemeClr val="accent4">
                    <a:lumMod val="50000"/>
                  </a:schemeClr>
                </a:solidFill>
              </a:rPr>
              <a:t>Murenu</a:t>
            </a:r>
            <a:r>
              <a:rPr lang="it-IT" sz="900" i="1" dirty="0" smtClean="0">
                <a:solidFill>
                  <a:schemeClr val="accent4">
                    <a:lumMod val="50000"/>
                  </a:schemeClr>
                </a:solidFill>
              </a:rPr>
              <a:t> (Cagliari), Prof F. </a:t>
            </a:r>
            <a:r>
              <a:rPr lang="it-IT" sz="900" i="1" dirty="0" err="1" smtClean="0">
                <a:solidFill>
                  <a:schemeClr val="accent4">
                    <a:lumMod val="50000"/>
                  </a:schemeClr>
                </a:solidFill>
              </a:rPr>
              <a:t>Tanda</a:t>
            </a:r>
            <a:r>
              <a:rPr lang="it-IT" sz="900" i="1" dirty="0" smtClean="0">
                <a:solidFill>
                  <a:schemeClr val="accent4">
                    <a:lumMod val="50000"/>
                  </a:schemeClr>
                </a:solidFill>
              </a:rPr>
              <a:t> (Sassari)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14.30 – 14.45 Il carcinoma </a:t>
            </a:r>
            <a:r>
              <a:rPr lang="it-IT" sz="900" dirty="0" err="1" smtClean="0">
                <a:solidFill>
                  <a:schemeClr val="accent4">
                    <a:lumMod val="50000"/>
                  </a:schemeClr>
                </a:solidFill>
              </a:rPr>
              <a:t>eredo-familiare</a:t>
            </a:r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 della mammella in Sardegna  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Dott</a:t>
            </a:r>
            <a:r>
              <a:rPr lang="it-IT" sz="900" b="1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G</a:t>
            </a:r>
            <a:r>
              <a:rPr lang="it-IT" sz="900" b="1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Palmieri (Sassari)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14.45 – 15.00 La sorveglianza strumentale nelle pazienti con mutazione genetica o ad alto rischio familiare. Linee guida. </a:t>
            </a:r>
          </a:p>
          <a:p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Dott.ssa M. </a:t>
            </a:r>
            <a:r>
              <a:rPr lang="it-IT" sz="900" b="1" i="1" dirty="0" err="1" smtClean="0">
                <a:solidFill>
                  <a:schemeClr val="accent4">
                    <a:lumMod val="50000"/>
                  </a:schemeClr>
                </a:solidFill>
              </a:rPr>
              <a:t>Costantini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 (Cagliari)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15.00 – 15.15 Trattamento chirurgico di riduzione del rischio nelle pazienti con carcinoma </a:t>
            </a:r>
            <a:r>
              <a:rPr lang="it-IT" sz="900" dirty="0" err="1" smtClean="0">
                <a:solidFill>
                  <a:schemeClr val="accent4">
                    <a:lumMod val="50000"/>
                  </a:schemeClr>
                </a:solidFill>
              </a:rPr>
              <a:t>eredo-familiare</a:t>
            </a:r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 e con carcinoma sporadico. 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Dott. A </a:t>
            </a:r>
            <a:r>
              <a:rPr lang="it-IT" sz="900" b="1" i="1" dirty="0" err="1" smtClean="0">
                <a:solidFill>
                  <a:schemeClr val="accent4">
                    <a:lumMod val="50000"/>
                  </a:schemeClr>
                </a:solidFill>
              </a:rPr>
              <a:t>Fancellu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 (Sassari)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15.15 – 15.30 La farmaco-prevenzione nelle pazienti con mutazione genetica 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Dott.ssa S. Mura (Sassari)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15.30 – 15.45 Gli Standard di qualità nella Chirurgia della Mammella  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Dott.ssa </a:t>
            </a:r>
            <a:r>
              <a:rPr lang="it-IT" sz="900" b="1" i="1" dirty="0" err="1" smtClean="0">
                <a:solidFill>
                  <a:schemeClr val="accent4">
                    <a:lumMod val="50000"/>
                  </a:schemeClr>
                </a:solidFill>
              </a:rPr>
              <a:t>R.Nonnis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(Sassari)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15.45-16.00 </a:t>
            </a:r>
            <a:r>
              <a:rPr lang="it-IT" sz="900" b="1" dirty="0" smtClean="0">
                <a:solidFill>
                  <a:schemeClr val="accent4">
                    <a:lumMod val="50000"/>
                  </a:schemeClr>
                </a:solidFill>
              </a:rPr>
              <a:t>Discussione</a:t>
            </a:r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Partecipano: 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Dott.ssa V. </a:t>
            </a:r>
            <a:r>
              <a:rPr lang="it-IT" sz="900" b="1" i="1" dirty="0" err="1" smtClean="0">
                <a:solidFill>
                  <a:schemeClr val="accent4">
                    <a:lumMod val="50000"/>
                  </a:schemeClr>
                </a:solidFill>
              </a:rPr>
              <a:t>Congiu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 (Cagliari), Dott. G. </a:t>
            </a:r>
            <a:r>
              <a:rPr lang="it-IT" sz="900" b="1" i="1" dirty="0" err="1" smtClean="0">
                <a:solidFill>
                  <a:schemeClr val="accent4">
                    <a:lumMod val="50000"/>
                  </a:schemeClr>
                </a:solidFill>
              </a:rPr>
              <a:t>Gambula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 (Cagliari), Dott. </a:t>
            </a:r>
            <a:r>
              <a:rPr lang="it-IT" sz="900" b="1" i="1" dirty="0" err="1" smtClean="0">
                <a:solidFill>
                  <a:schemeClr val="accent4">
                    <a:lumMod val="50000"/>
                  </a:schemeClr>
                </a:solidFill>
              </a:rPr>
              <a:t>P.L.Tilocca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 (Sassari)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072198" y="0"/>
            <a:ext cx="3000396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</a:p>
          <a:p>
            <a:r>
              <a:rPr lang="it-IT" sz="900" b="1" dirty="0" smtClean="0">
                <a:solidFill>
                  <a:schemeClr val="accent4">
                    <a:lumMod val="50000"/>
                  </a:schemeClr>
                </a:solidFill>
              </a:rPr>
              <a:t>IV sessione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Moderatori: </a:t>
            </a:r>
            <a:r>
              <a:rPr lang="it-IT" sz="900" i="1" dirty="0" smtClean="0">
                <a:solidFill>
                  <a:schemeClr val="accent4">
                    <a:lumMod val="50000"/>
                  </a:schemeClr>
                </a:solidFill>
              </a:rPr>
              <a:t>Dott. C. </a:t>
            </a:r>
            <a:r>
              <a:rPr lang="it-IT" sz="900" i="1" dirty="0" err="1" smtClean="0">
                <a:solidFill>
                  <a:schemeClr val="accent4">
                    <a:lumMod val="50000"/>
                  </a:schemeClr>
                </a:solidFill>
              </a:rPr>
              <a:t>Denisco</a:t>
            </a:r>
            <a:r>
              <a:rPr lang="it-IT" sz="900" i="1" dirty="0" smtClean="0">
                <a:solidFill>
                  <a:schemeClr val="accent4">
                    <a:lumMod val="50000"/>
                  </a:schemeClr>
                </a:solidFill>
              </a:rPr>
              <a:t> (Nuoro), D.ssa A. </a:t>
            </a:r>
            <a:r>
              <a:rPr lang="it-IT" sz="900" i="1" dirty="0" err="1" smtClean="0">
                <a:solidFill>
                  <a:schemeClr val="accent4">
                    <a:lumMod val="50000"/>
                  </a:schemeClr>
                </a:solidFill>
              </a:rPr>
              <a:t>Piredda</a:t>
            </a:r>
            <a:r>
              <a:rPr lang="it-IT" sz="900" i="1" dirty="0" smtClean="0">
                <a:solidFill>
                  <a:schemeClr val="accent4">
                    <a:lumMod val="50000"/>
                  </a:schemeClr>
                </a:solidFill>
              </a:rPr>
              <a:t> (Carbonia), </a:t>
            </a:r>
            <a:r>
              <a:rPr lang="it-IT" sz="900" i="1" dirty="0" err="1" smtClean="0">
                <a:solidFill>
                  <a:schemeClr val="accent4">
                    <a:lumMod val="50000"/>
                  </a:schemeClr>
                </a:solidFill>
              </a:rPr>
              <a:t>Prof.F.</a:t>
            </a:r>
            <a:r>
              <a:rPr lang="it-IT" sz="9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it-IT" sz="900" i="1" dirty="0" err="1" smtClean="0">
                <a:solidFill>
                  <a:schemeClr val="accent4">
                    <a:lumMod val="50000"/>
                  </a:schemeClr>
                </a:solidFill>
              </a:rPr>
              <a:t>Scognamillo</a:t>
            </a:r>
            <a:r>
              <a:rPr lang="it-IT" sz="900" i="1" dirty="0" smtClean="0">
                <a:solidFill>
                  <a:schemeClr val="accent4">
                    <a:lumMod val="50000"/>
                  </a:schemeClr>
                </a:solidFill>
              </a:rPr>
              <a:t> (Sassari)</a:t>
            </a:r>
          </a:p>
          <a:p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16.00 – 16.15 Lo studio del linfonodo sentinella con metodo OSNA</a:t>
            </a:r>
          </a:p>
          <a:p>
            <a:r>
              <a:rPr lang="it-IT" sz="900" b="1" i="1" dirty="0" err="1" smtClean="0">
                <a:solidFill>
                  <a:schemeClr val="accent4">
                    <a:lumMod val="50000"/>
                  </a:schemeClr>
                </a:solidFill>
              </a:rPr>
              <a:t>Dott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 .A. Tatti (Cagliari)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16.15 – 16.30 Indicazioni all’utilizzo delle tecniche di </a:t>
            </a:r>
            <a:r>
              <a:rPr lang="it-IT" sz="900" dirty="0" err="1" smtClean="0">
                <a:solidFill>
                  <a:schemeClr val="accent4">
                    <a:lumMod val="50000"/>
                  </a:schemeClr>
                </a:solidFill>
              </a:rPr>
              <a:t>Lipofilling</a:t>
            </a:r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</a:p>
          <a:p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Dott. G. </a:t>
            </a:r>
            <a:r>
              <a:rPr lang="it-IT" sz="900" b="1" i="1" dirty="0" err="1" smtClean="0">
                <a:solidFill>
                  <a:schemeClr val="accent4">
                    <a:lumMod val="50000"/>
                  </a:schemeClr>
                </a:solidFill>
              </a:rPr>
              <a:t>Fancello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 (Cagliari)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16.30 -16.45 L’</a:t>
            </a:r>
            <a:r>
              <a:rPr lang="it-IT" sz="900" dirty="0" err="1" smtClean="0">
                <a:solidFill>
                  <a:schemeClr val="accent4">
                    <a:lumMod val="50000"/>
                  </a:schemeClr>
                </a:solidFill>
              </a:rPr>
              <a:t>elettrochemioterapia</a:t>
            </a:r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 nelle forme localmente avanzate. </a:t>
            </a:r>
          </a:p>
          <a:p>
            <a:r>
              <a:rPr lang="it-IT" sz="900" b="1" i="1" dirty="0" err="1" smtClean="0">
                <a:solidFill>
                  <a:schemeClr val="accent4">
                    <a:lumMod val="50000"/>
                  </a:schemeClr>
                </a:solidFill>
              </a:rPr>
              <a:t>Dott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 .</a:t>
            </a:r>
            <a:r>
              <a:rPr lang="it-IT" sz="900" b="1" i="1" dirty="0" err="1" smtClean="0">
                <a:solidFill>
                  <a:schemeClr val="accent4">
                    <a:lumMod val="50000"/>
                  </a:schemeClr>
                </a:solidFill>
              </a:rPr>
              <a:t>C.Cabula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 (Cagliari)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16.45 – 17.00 Il ruolo della Medicina Nucleare nel carcinoma della mammella. </a:t>
            </a:r>
          </a:p>
          <a:p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Prof.ssa A. </a:t>
            </a:r>
            <a:r>
              <a:rPr lang="it-IT" sz="900" b="1" i="1" dirty="0" err="1" smtClean="0">
                <a:solidFill>
                  <a:schemeClr val="accent4">
                    <a:lumMod val="50000"/>
                  </a:schemeClr>
                </a:solidFill>
              </a:rPr>
              <a:t>Spanu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 (Sassari)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17.00 – 17.15 Tempi e modalità della Radioterapia nel carcinoma della mammella </a:t>
            </a:r>
          </a:p>
          <a:p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Dott.ssa M. </a:t>
            </a:r>
            <a:r>
              <a:rPr lang="it-IT" sz="900" b="1" i="1" dirty="0" err="1" smtClean="0">
                <a:solidFill>
                  <a:schemeClr val="accent4">
                    <a:lumMod val="50000"/>
                  </a:schemeClr>
                </a:solidFill>
              </a:rPr>
              <a:t>Dedola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 (Sassari)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17.15-17.30 </a:t>
            </a:r>
            <a:r>
              <a:rPr lang="it-IT" sz="900" b="1" dirty="0" smtClean="0">
                <a:solidFill>
                  <a:schemeClr val="accent4">
                    <a:lumMod val="50000"/>
                  </a:schemeClr>
                </a:solidFill>
              </a:rPr>
              <a:t>Discussione 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Partecipano: 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Dott. A. Falchi (Sassari), Dott.ssa S. </a:t>
            </a:r>
            <a:r>
              <a:rPr lang="it-IT" sz="900" b="1" i="1" dirty="0" err="1" smtClean="0">
                <a:solidFill>
                  <a:schemeClr val="accent4">
                    <a:lumMod val="50000"/>
                  </a:schemeClr>
                </a:solidFill>
              </a:rPr>
              <a:t>Mulas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 (Sassari), Dott. </a:t>
            </a:r>
            <a:r>
              <a:rPr lang="it-IT" sz="900" b="1" i="1" dirty="0" err="1" smtClean="0">
                <a:solidFill>
                  <a:schemeClr val="accent4">
                    <a:lumMod val="50000"/>
                  </a:schemeClr>
                </a:solidFill>
              </a:rPr>
              <a:t>C.Putzu</a:t>
            </a:r>
            <a:r>
              <a:rPr lang="it-IT" sz="900" b="1" i="1" dirty="0" smtClean="0">
                <a:solidFill>
                  <a:schemeClr val="accent4">
                    <a:lumMod val="50000"/>
                  </a:schemeClr>
                </a:solidFill>
              </a:rPr>
              <a:t> (Sassari)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</a:p>
          <a:p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</a:rPr>
              <a:t>17.30 – 18.00 </a:t>
            </a:r>
            <a:r>
              <a:rPr lang="it-IT" sz="900" b="1" dirty="0" smtClean="0">
                <a:solidFill>
                  <a:schemeClr val="accent4">
                    <a:lumMod val="50000"/>
                  </a:schemeClr>
                </a:solidFill>
              </a:rPr>
              <a:t>Verifica ECM</a:t>
            </a:r>
            <a:endParaRPr lang="it-IT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215074" y="5572140"/>
            <a:ext cx="285752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Responsabili Scientifici</a:t>
            </a:r>
            <a:r>
              <a:rPr kumimoji="0" lang="it-IT" sz="900" b="0" i="0" u="none" strike="noStrike" cap="none" normalizeH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del Congresso: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Dott.ssa Giuliana Giuliani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900" b="1" dirty="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Dott. Gianluigi </a:t>
            </a:r>
            <a:r>
              <a:rPr lang="it-IT" sz="900" b="1" dirty="0" err="1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Luridiana</a:t>
            </a:r>
            <a:endParaRPr lang="it-IT" sz="900" b="1" dirty="0" smtClean="0">
              <a:solidFill>
                <a:schemeClr val="accent4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Dott.ssa</a:t>
            </a:r>
            <a:r>
              <a:rPr kumimoji="0" lang="it-IT" sz="900" b="1" i="0" u="none" strike="noStrike" cap="none" normalizeH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it-IT" sz="900" b="1" i="0" u="none" strike="noStrike" cap="none" normalizeH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Pierina</a:t>
            </a:r>
            <a:r>
              <a:rPr kumimoji="0" lang="it-IT" sz="900" b="1" i="0" u="none" strike="noStrike" cap="none" normalizeH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it-IT" sz="900" b="1" i="0" u="none" strike="noStrike" cap="none" normalizeH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Cottu</a:t>
            </a:r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Segreteria </a:t>
            </a:r>
            <a:r>
              <a:rPr lang="it-IT" sz="900" dirty="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Organizzativa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ACOI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234</Words>
  <Application>Microsoft Office PowerPoint</Application>
  <PresentationFormat>Presentazione su schermo (4:3)</PresentationFormat>
  <Paragraphs>143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Verso le Breast Unit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malattia diverticolare del colon attualità in chirurgia</dc:title>
  <dc:creator>nicola</dc:creator>
  <cp:lastModifiedBy>Francesca V</cp:lastModifiedBy>
  <cp:revision>46</cp:revision>
  <dcterms:created xsi:type="dcterms:W3CDTF">2016-04-24T18:42:48Z</dcterms:created>
  <dcterms:modified xsi:type="dcterms:W3CDTF">2017-09-05T14:08:04Z</dcterms:modified>
</cp:coreProperties>
</file>