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28794" y="857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Titolo 2"/>
          <p:cNvSpPr>
            <a:spLocks noGrp="1"/>
          </p:cNvSpPr>
          <p:nvPr>
            <p:ph type="ctrTitle"/>
          </p:nvPr>
        </p:nvSpPr>
        <p:spPr>
          <a:xfrm>
            <a:off x="71438" y="1571612"/>
            <a:ext cx="2928926" cy="7858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  <a:cs typeface="Aharoni" panose="02010803020104030203" pitchFamily="2" charset="-79"/>
              </a:rPr>
              <a:t>Verso le </a:t>
            </a:r>
            <a:r>
              <a:rPr lang="it-IT" sz="2400" b="1" dirty="0" err="1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  <a:cs typeface="Aharoni" panose="02010803020104030203" pitchFamily="2" charset="-79"/>
              </a:rPr>
              <a:t>Breast</a:t>
            </a: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  <a:cs typeface="Aharoni" panose="02010803020104030203" pitchFamily="2" charset="-79"/>
              </a:rPr>
              <a:t> </a:t>
            </a:r>
            <a:r>
              <a:rPr lang="it-IT" sz="2400" b="1" dirty="0" err="1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  <a:cs typeface="Aharoni" panose="02010803020104030203" pitchFamily="2" charset="-79"/>
              </a:rPr>
              <a:t>Unit</a:t>
            </a:r>
            <a:endParaRPr lang="it-IT" sz="2400" b="1" dirty="0">
              <a:solidFill>
                <a:schemeClr val="accent3">
                  <a:lumMod val="50000"/>
                </a:schemeClr>
              </a:solidFill>
              <a:latin typeface="Baskerville Old Face" pitchFamily="18" charset="0"/>
              <a:cs typeface="Aharoni" panose="02010803020104030203" pitchFamily="2" charset="-79"/>
            </a:endParaRPr>
          </a:p>
        </p:txBody>
      </p:sp>
      <p:sp>
        <p:nvSpPr>
          <p:cNvPr id="9" name="Titolo 2"/>
          <p:cNvSpPr txBox="1">
            <a:spLocks/>
          </p:cNvSpPr>
          <p:nvPr/>
        </p:nvSpPr>
        <p:spPr>
          <a:xfrm>
            <a:off x="285720" y="4214818"/>
            <a:ext cx="2571768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Aharoni" panose="02010803020104030203" pitchFamily="2" charset="-79"/>
              </a:rPr>
              <a:t>Sassari</a:t>
            </a:r>
            <a:endParaRPr lang="it-IT" sz="3100" b="1" dirty="0" smtClean="0">
              <a:solidFill>
                <a:schemeClr val="accent3">
                  <a:lumMod val="50000"/>
                </a:schemeClr>
              </a:solidFill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9 giugno 2017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b="1" dirty="0" smtClean="0">
              <a:solidFill>
                <a:schemeClr val="accent3">
                  <a:lumMod val="50000"/>
                </a:schemeClr>
              </a:solidFill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900" b="1" dirty="0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 </a:t>
            </a:r>
            <a:r>
              <a:rPr lang="it-IT" sz="1900" b="1" dirty="0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Sala Conferenze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900" b="1" dirty="0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Camera di Commercio</a:t>
            </a:r>
            <a:endParaRPr kumimoji="0" lang="it-IT" sz="19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7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100" b="1" i="0" u="none" strike="noStrike" kern="1200" cap="none" spc="20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  <a:p>
            <a:pPr lvl="0" algn="ctr">
              <a:spcBef>
                <a:spcPct val="0"/>
              </a:spcBef>
            </a:pPr>
            <a:r>
              <a:rPr lang="it-IT" sz="1900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  <a:cs typeface="Aharoni" panose="02010803020104030203" pitchFamily="2" charset="-79"/>
              </a:rPr>
              <a:t>Responsabili Scientifici  </a:t>
            </a:r>
          </a:p>
          <a:p>
            <a:pPr lvl="0" algn="ctr">
              <a:spcBef>
                <a:spcPct val="0"/>
              </a:spcBef>
            </a:pPr>
            <a:endParaRPr lang="it-IT" sz="1900" b="1" dirty="0" smtClean="0">
              <a:solidFill>
                <a:schemeClr val="accent3">
                  <a:lumMod val="50000"/>
                </a:schemeClr>
              </a:solidFill>
              <a:latin typeface="Baskerville Old Face" pitchFamily="18" charset="0"/>
              <a:cs typeface="Aharoni" panose="02010803020104030203" pitchFamily="2" charset="-79"/>
            </a:endParaRPr>
          </a:p>
          <a:p>
            <a:pPr lvl="0" algn="ctr">
              <a:spcBef>
                <a:spcPct val="0"/>
              </a:spcBef>
            </a:pPr>
            <a:r>
              <a:rPr lang="it-IT" sz="1300" b="1" spc="300" dirty="0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cs typeface="Aharoni" panose="02010803020104030203" pitchFamily="2" charset="-79"/>
              </a:rPr>
              <a:t>Giuliana Giuliani</a:t>
            </a:r>
          </a:p>
          <a:p>
            <a:pPr lvl="0" algn="ctr">
              <a:spcBef>
                <a:spcPct val="0"/>
              </a:spcBef>
            </a:pPr>
            <a:r>
              <a:rPr kumimoji="0" lang="it-IT" sz="13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Aharoni" panose="02010803020104030203" pitchFamily="2" charset="-79"/>
              </a:rPr>
              <a:t>Gianluigi </a:t>
            </a:r>
            <a:r>
              <a:rPr kumimoji="0" lang="it-IT" sz="1300" b="1" i="0" u="none" strike="noStrike" kern="1200" cap="none" spc="300" normalizeH="0" baseline="0" noProof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Aharoni" panose="02010803020104030203" pitchFamily="2" charset="-79"/>
              </a:rPr>
              <a:t>Luridiana</a:t>
            </a:r>
            <a:endParaRPr kumimoji="0" lang="it-IT" sz="1300" b="1" i="0" u="none" strike="noStrike" kern="1200" cap="none" spc="30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  <a:p>
            <a:pPr lvl="0" algn="ctr">
              <a:spcBef>
                <a:spcPct val="0"/>
              </a:spcBef>
            </a:pPr>
            <a:r>
              <a:rPr lang="it-IT" sz="1300" b="1" spc="300" dirty="0" err="1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Pierina</a:t>
            </a:r>
            <a:r>
              <a:rPr lang="it-IT" sz="1300" b="1" spc="300" dirty="0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 </a:t>
            </a:r>
            <a:r>
              <a:rPr lang="it-IT" sz="1300" b="1" spc="300" dirty="0" err="1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ea typeface="+mj-ea"/>
                <a:cs typeface="Aharoni" panose="02010803020104030203" pitchFamily="2" charset="-79"/>
              </a:rPr>
              <a:t>Cottu</a:t>
            </a:r>
            <a:endParaRPr kumimoji="0" lang="it-IT" sz="1600" b="1" i="0" u="none" strike="noStrike" kern="1200" cap="none" spc="30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askerville Old Face" pitchFamily="18" charset="0"/>
              <a:ea typeface="+mj-ea"/>
              <a:cs typeface="Aharoni" panose="02010803020104030203" pitchFamily="2" charset="-79"/>
            </a:endParaRPr>
          </a:p>
        </p:txBody>
      </p:sp>
      <p:cxnSp>
        <p:nvCxnSpPr>
          <p:cNvPr id="11" name="Connettore 1 10"/>
          <p:cNvCxnSpPr/>
          <p:nvPr/>
        </p:nvCxnSpPr>
        <p:spPr>
          <a:xfrm rot="5400000">
            <a:off x="-356404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rot="5400000">
            <a:off x="2642404" y="3499668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72230" y="0"/>
            <a:ext cx="3071770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SEDE DEL CONGRESSO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Sassari – Sa</a:t>
            </a:r>
            <a:r>
              <a:rPr lang="it-IT" sz="8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la Conferenze Camera di Commercio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800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ECM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L'evento è accreditato con il Provider </a:t>
            </a:r>
            <a:r>
              <a:rPr kumimoji="0" lang="it-IT" sz="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A.C.O.I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endParaRPr lang="it-IT" sz="800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n°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100 partecipanti (</a:t>
            </a:r>
            <a:r>
              <a:rPr lang="it-IT" sz="8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80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medici, </a:t>
            </a:r>
            <a:r>
              <a:rPr lang="it-IT" sz="8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2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0 infermieri)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800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Evento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800" b="0" i="0" u="none" strike="noStrike" cap="none" normalizeH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N°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194422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N°</a:t>
            </a:r>
            <a:r>
              <a: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800" b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6</a:t>
            </a:r>
            <a:r>
              <a: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crediti ECM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per le Professioni: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MEDICO CHIRURGO per le seguenti discipline: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8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Chirurgia generale, Chirurgia pediatrica, Chirurgia apparato digerente, Oncologia, Radiologia, Radioterapia, Medicina nucleare, Medicina generale.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NFERMIERE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I crediti verranno erogati ai partecipanti solo previa verifica di: riconsegna materiale al desk della segreteria (scheda di iscrizione compilata in ogni sua parte), verifica del 100% della presenza in aula, verifica della presenza di almeno 80% di risposte corrette.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ISCRIZIONI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L’iscrizione al convegno è gratuita per gli iscritti ACOI regolarmente iscritti nel 2017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Per le professioni mediche afferenti all’ACOI 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l’iscrizione è di 180€ (compresa IVA)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Per le professioni mediche non afferenti all’ACOI 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		      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l’iscrizione è 30€ (compresa IVA)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Per i medici in formazione specialistica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8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                                   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l’iscrizione è di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50€ (compresa IVA)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Per le professioni infermieristiche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l’iscrizione è 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gratuita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(</a:t>
            </a:r>
            <a:r>
              <a:rPr kumimoji="0" lang="it-IT" sz="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max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800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  <a:ea typeface="Tahoma" pitchFamily="34" charset="0"/>
                <a:cs typeface="Tahoma" pitchFamily="34" charset="0"/>
              </a:rPr>
              <a:t>3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0 partecipanti)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Specializzazioni afferenti all’ACOI: chirurgia generale, chirurgia apparato digerente,</a:t>
            </a:r>
            <a:r>
              <a:rPr kumimoji="0" lang="it-IT" sz="800" b="0" i="0" u="none" strike="noStrike" cap="none" normalizeH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chirurgia pediatrica, chirurgia vascolare, chirurgia toracica, chirurgia plastica e ricostruttiva.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L’iscrizione comprenderà: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Partecipazione al convegno, partecipazione al corso, attestazione di partecipazione, servizi ristorativi previsti da programma.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I chirurghi con specializzazioni afferenti all’ACOI potranno regolarizzare la posizione associativa tramite il portale ACOI o direttamente in sede congressuale. L’iscrizione ACOI per l’anno 2017 darà diritto di partecipare a tutti gli eventi formativi </a:t>
            </a:r>
            <a:r>
              <a:rPr kumimoji="0" lang="it-IT" sz="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calendarizzati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 nell’anno 2017 </a:t>
            </a:r>
            <a:endParaRPr lang="it-IT" sz="800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ahoma" pitchFamily="34" charset="0"/>
                <a:cs typeface="Tahoma" pitchFamily="34" charset="0"/>
              </a:rPr>
              <a:t>www.acoi.it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143240" y="214290"/>
            <a:ext cx="278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b="1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L’evento è stato realizzato</a:t>
            </a:r>
          </a:p>
          <a:p>
            <a:r>
              <a:rPr lang="it-IT" sz="900" b="1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 il contributo incondizionato di: </a:t>
            </a:r>
            <a:endParaRPr lang="it-IT" sz="9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8" name="Immagine 17" descr="J&amp;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06598" y="928670"/>
            <a:ext cx="2308410" cy="593379"/>
          </a:xfrm>
          <a:prstGeom prst="rect">
            <a:avLst/>
          </a:prstGeom>
          <a:ln w="9525">
            <a:solidFill>
              <a:schemeClr val="accent2">
                <a:lumMod val="50000"/>
              </a:schemeClr>
            </a:solidFill>
          </a:ln>
        </p:spPr>
      </p:pic>
      <p:pic>
        <p:nvPicPr>
          <p:cNvPr id="20" name="Immagine 19" descr="Temos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131" y="4143380"/>
            <a:ext cx="1507811" cy="415787"/>
          </a:xfrm>
          <a:prstGeom prst="rect">
            <a:avLst/>
          </a:prstGeom>
          <a:ln w="9525">
            <a:solidFill>
              <a:schemeClr val="accent2">
                <a:lumMod val="50000"/>
              </a:schemeClr>
            </a:solidFill>
          </a:ln>
        </p:spPr>
      </p:pic>
      <p:pic>
        <p:nvPicPr>
          <p:cNvPr id="34" name="Immagine 33" descr="Risultati immagini per sassari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357430"/>
            <a:ext cx="2822889" cy="13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magine 14" descr="LOGO MEMIS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6116" y="1891974"/>
            <a:ext cx="2500330" cy="465456"/>
          </a:xfrm>
          <a:prstGeom prst="rect">
            <a:avLst/>
          </a:prstGeom>
          <a:ln w="9525">
            <a:solidFill>
              <a:schemeClr val="accent2">
                <a:lumMod val="50000"/>
              </a:schemeClr>
            </a:solidFill>
          </a:ln>
        </p:spPr>
      </p:pic>
      <p:pic>
        <p:nvPicPr>
          <p:cNvPr id="16" name="Immagine 15" descr="LOGO 201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00496" y="2857496"/>
            <a:ext cx="1000132" cy="861184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pic>
        <p:nvPicPr>
          <p:cNvPr id="17" name="Immagine 16" descr="Logo ACOI Trasp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5720" y="430491"/>
            <a:ext cx="1428760" cy="512766"/>
          </a:xfrm>
          <a:prstGeom prst="rect">
            <a:avLst/>
          </a:prstGeom>
        </p:spPr>
      </p:pic>
      <p:pic>
        <p:nvPicPr>
          <p:cNvPr id="19" name="Immagine 18" descr="Logo FCC Trasp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14546" y="357166"/>
            <a:ext cx="632908" cy="630551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1142976" y="1214422"/>
            <a:ext cx="8572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Presentano </a:t>
            </a:r>
            <a:endParaRPr lang="it-IT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28794" y="857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cxnSp>
        <p:nvCxnSpPr>
          <p:cNvPr id="11" name="Connettore 1 10"/>
          <p:cNvCxnSpPr/>
          <p:nvPr/>
        </p:nvCxnSpPr>
        <p:spPr>
          <a:xfrm rot="5400000">
            <a:off x="-356404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rot="5400000">
            <a:off x="2642404" y="3499668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0" y="0"/>
            <a:ext cx="3071802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2" y="-24"/>
            <a:ext cx="3071834" cy="660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200" b="1" dirty="0" smtClean="0">
                <a:solidFill>
                  <a:schemeClr val="bg1">
                    <a:lumMod val="95000"/>
                  </a:schemeClr>
                </a:solidFill>
              </a:rPr>
              <a:t>Programma</a:t>
            </a:r>
            <a:endParaRPr lang="it-IT" sz="12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</a:p>
          <a:p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8.30-9.00  Iscrizione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9.00-9.45  Saluto autorità e organizzatori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L.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Arru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Assessore Regionale alla Sanità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A. D’Urso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Direttore Generale AOU Sassari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F.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Moirano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Direttore ATS Sardegna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F.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Scanu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Presidente dell’Ordine dei medici Chirurghi e degli odontoiatri della Provincia di Sassari 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N.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Cillara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Coordinatore Regionale ACOI Sardegna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Prof. A.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Porcu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Direttore U.O. di Chirurgia Generale 2- Clinica Chirurgica– </a:t>
            </a:r>
            <a:r>
              <a:rPr lang="it-IT" sz="900" dirty="0" err="1" smtClean="0">
                <a:solidFill>
                  <a:schemeClr val="bg1">
                    <a:lumMod val="95000"/>
                  </a:schemeClr>
                </a:solidFill>
              </a:rPr>
              <a:t>A.O.U.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Sassari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Dott.ssa G. Giuliani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Dirigente Medico U.O. di Chirurgia Generale 2- Clinica Chirurgica – </a:t>
            </a:r>
            <a:r>
              <a:rPr lang="it-IT" sz="900" dirty="0" err="1" smtClean="0">
                <a:solidFill>
                  <a:schemeClr val="bg1">
                    <a:lumMod val="95000"/>
                  </a:schemeClr>
                </a:solidFill>
              </a:rPr>
              <a:t>A.O.U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Sassari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G.Luridiana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Dirigente Medico U.O. Oncologia Chirurgica – PO </a:t>
            </a:r>
            <a:r>
              <a:rPr lang="it-IT" sz="900" dirty="0" err="1" smtClean="0">
                <a:solidFill>
                  <a:schemeClr val="bg1">
                    <a:lumMod val="95000"/>
                  </a:schemeClr>
                </a:solidFill>
              </a:rPr>
              <a:t>Businco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err="1" smtClean="0">
                <a:solidFill>
                  <a:schemeClr val="bg1">
                    <a:lumMod val="95000"/>
                  </a:schemeClr>
                </a:solidFill>
              </a:rPr>
              <a:t>A.O.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it-IT" sz="900" dirty="0" err="1" smtClean="0">
                <a:solidFill>
                  <a:schemeClr val="bg1">
                    <a:lumMod val="95000"/>
                  </a:schemeClr>
                </a:solidFill>
              </a:rPr>
              <a:t>Brotzu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Cagliari</a:t>
            </a:r>
          </a:p>
          <a:p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I sessione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Moderatori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: A. </a:t>
            </a:r>
            <a:r>
              <a:rPr lang="it-IT" sz="900" i="1" dirty="0" err="1" smtClean="0">
                <a:solidFill>
                  <a:schemeClr val="bg1">
                    <a:lumMod val="95000"/>
                  </a:schemeClr>
                </a:solidFill>
              </a:rPr>
              <a:t>Porcu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, M. Conti, L. Presenti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09.45 - 10.00  La Chirurgia della mammella in Sardegna: Epidemiologia e rete chirurgica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 G.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Luridiana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10.00 - 10.15  Attualità nella diagnostica senologica: la </a:t>
            </a:r>
            <a:r>
              <a:rPr lang="it-IT" sz="900" dirty="0" err="1" smtClean="0">
                <a:solidFill>
                  <a:schemeClr val="bg1">
                    <a:lumMod val="95000"/>
                  </a:schemeClr>
                </a:solidFill>
              </a:rPr>
              <a:t>tomosintesi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e la RM. 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Dott.ssa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D.Soro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10.15 - 10.30  Eterogeneità del carcinoma della mammella il </a:t>
            </a:r>
            <a:r>
              <a:rPr lang="it-IT" sz="900" i="1" dirty="0" err="1" smtClean="0">
                <a:solidFill>
                  <a:schemeClr val="bg1">
                    <a:lumMod val="95000"/>
                  </a:schemeClr>
                </a:solidFill>
              </a:rPr>
              <a:t>profiling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molecolare 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Prof. V.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Marras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10.30 - 10.45  L’importanza del nursing dedicato in senologia. 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Sig.ra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F.Sanna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10.45 - 11.00  L’impatto psicologico e la comunicazione della malattia.</a:t>
            </a: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</a:t>
            </a:r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F. De Maria (Sassari)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11.00 - 11.15  La preservazione della fertilità nelle donne con carcinoma della mammella</a:t>
            </a:r>
            <a:r>
              <a:rPr lang="it-IT" sz="900" i="1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Prof. S.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Dessole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11.15 - 11.30 </a:t>
            </a:r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Discussione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Partecipano: 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Dott.ssa A. Cossi (Sassari), Dott. G. P.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Perinu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(Cagliari), Dott.ssa V. </a:t>
            </a:r>
            <a:r>
              <a:rPr lang="it-IT" sz="900" b="1" i="1" dirty="0" err="1" smtClean="0">
                <a:solidFill>
                  <a:schemeClr val="bg1">
                    <a:lumMod val="95000"/>
                  </a:schemeClr>
                </a:solidFill>
              </a:rPr>
              <a:t>Sanna</a:t>
            </a:r>
            <a:r>
              <a:rPr lang="it-IT" sz="900" b="1" i="1" dirty="0" smtClean="0">
                <a:solidFill>
                  <a:schemeClr val="bg1">
                    <a:lumMod val="95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11.30 - 11.45 </a:t>
            </a:r>
            <a:r>
              <a:rPr lang="it-IT" sz="900" b="1" dirty="0" smtClean="0">
                <a:solidFill>
                  <a:schemeClr val="bg1">
                    <a:lumMod val="95000"/>
                  </a:schemeClr>
                </a:solidFill>
              </a:rPr>
              <a:t>Coffee break</a:t>
            </a:r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it-IT" sz="9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</a:p>
          <a:p>
            <a:endParaRPr lang="it-IT" sz="9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71802" y="-9770"/>
            <a:ext cx="300039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II sessione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Moderatori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: Prof G. B. Meloni (Sassari),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Dott.P.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Niolu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(Sassari), Dott. G.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Sollai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11.45 - 12.00 Il trattamento chirurgico del Carcinoma in situ della mammella.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C. Pala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12.00 -12.15 Attuali indicazioni alla Chemioterapia neoadiuvante nel Carcinoma della mammella </a:t>
            </a:r>
          </a:p>
          <a:p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A.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Pazzola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12.15 – 12.30 La chirurgia conservativa dopo Chemioterapia neoadiuvante.  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G.Giuliani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12.30 – 12.45 Management dei linfonodi ascellari nel Carcinoma della mammella. 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M.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Dessena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12.45 – 13.00 La ricostruzione dopo mastectomia conservativa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nipple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e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skinsparing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A.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Bulla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13.00 – 13.15 Il derma di derivazione umana nella ricostruzione immediata della mammella. </a:t>
            </a:r>
          </a:p>
          <a:p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S. Folli (Milano)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13.15 - 13.30 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Discussione 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Partecipano: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A. Cara (Olbia), Dott. L.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Curella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(Oristano), Dott. P.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Maoddi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(Nuoro)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13.30-14.30 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Lunch</a:t>
            </a:r>
          </a:p>
          <a:p>
            <a:endParaRPr lang="it-IT" sz="9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III sessione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Moderatori: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D.ssaP.Cottu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(Sassari), Dott. G.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Murenu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(Cagliari), Prof F.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Tanda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14.30 – 14.45 Il carcinoma </a:t>
            </a:r>
            <a:r>
              <a:rPr lang="it-IT" sz="900" dirty="0" err="1" smtClean="0">
                <a:solidFill>
                  <a:schemeClr val="accent4">
                    <a:lumMod val="50000"/>
                  </a:schemeClr>
                </a:solidFill>
              </a:rPr>
              <a:t>eredo-familiare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 della mammella in Sardegna 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G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Palmieri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14.45 – 15.00 La sorveglianza strumentale nelle pazienti con mutazione genetica o ad alto rischio familiare. Linee guida. </a:t>
            </a:r>
          </a:p>
          <a:p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M.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Costantini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15.00 – 15.15 Trattamento chirurgico di riduzione del rischio nelle pazienti con carcinoma </a:t>
            </a:r>
            <a:r>
              <a:rPr lang="it-IT" sz="900" dirty="0" err="1" smtClean="0">
                <a:solidFill>
                  <a:schemeClr val="accent4">
                    <a:lumMod val="50000"/>
                  </a:schemeClr>
                </a:solidFill>
              </a:rPr>
              <a:t>eredo-familiare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 e con carcinoma sporadico.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A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Fancellu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15.15 – 15.30 La farmaco-prevenzione nelle pazienti con mutazione genetica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S. Mura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15.30 – 15.45 Gli Standard di qualità nella Chirurgia della Mammella 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R.Nonnis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15.45-16.00 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Discussione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Partecipano: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V.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Congiu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(Cagliari), Dott. G.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Gambula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(Cagliari), Dott.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P.L.Tilocca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072198" y="0"/>
            <a:ext cx="3000396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IV sessione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Moderatori: 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Dott. C.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Denisco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(Nuoro), D.ssa A.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Piredda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(Carbonia),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Prof.F.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it-IT" sz="900" i="1" dirty="0" err="1" smtClean="0">
                <a:solidFill>
                  <a:schemeClr val="accent4">
                    <a:lumMod val="50000"/>
                  </a:schemeClr>
                </a:solidFill>
              </a:rPr>
              <a:t>Scognamillo</a:t>
            </a:r>
            <a:r>
              <a:rPr lang="it-IT" sz="900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</a:p>
          <a:p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16.00 – 16.15 Lo studio del linfonodo sentinella con metodo OSNA</a:t>
            </a:r>
          </a:p>
          <a:p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Dott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.A. Tatti (Cagliari)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16.15 – 16.30 Indicazioni all’utilizzo delle tecniche di </a:t>
            </a:r>
            <a:r>
              <a:rPr lang="it-IT" sz="900" dirty="0" err="1" smtClean="0">
                <a:solidFill>
                  <a:schemeClr val="accent4">
                    <a:lumMod val="50000"/>
                  </a:schemeClr>
                </a:solidFill>
              </a:rPr>
              <a:t>Lipofilling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G.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Fancello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16.30 -16.45 L’</a:t>
            </a:r>
            <a:r>
              <a:rPr lang="it-IT" sz="900" dirty="0" err="1" smtClean="0">
                <a:solidFill>
                  <a:schemeClr val="accent4">
                    <a:lumMod val="50000"/>
                  </a:schemeClr>
                </a:solidFill>
              </a:rPr>
              <a:t>elettrochemioterapia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 nelle forme localmente avanzate. </a:t>
            </a:r>
          </a:p>
          <a:p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Dott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.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C.Cabula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(Cagliari)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16.45 – 17.00 Il ruolo della Medicina Nucleare nel carcinoma della mammella. </a:t>
            </a:r>
          </a:p>
          <a:p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Prof.ssa A.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Spanu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17.00 – 17.15 Tempi e modalità della Radioterapia nel carcinoma della mammella </a:t>
            </a:r>
          </a:p>
          <a:p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Dott.ssa M.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Dedola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17.15-17.30 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Discussione 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Partecipano: 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Dott. A. Falchi (Sassari), Dott.ssa S.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Mulas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(Sassari), Dott. </a:t>
            </a:r>
            <a:r>
              <a:rPr lang="it-IT" sz="900" b="1" i="1" dirty="0" err="1" smtClean="0">
                <a:solidFill>
                  <a:schemeClr val="accent4">
                    <a:lumMod val="50000"/>
                  </a:schemeClr>
                </a:solidFill>
              </a:rPr>
              <a:t>C.Putzu</a:t>
            </a:r>
            <a:r>
              <a:rPr lang="it-IT" sz="900" b="1" i="1" dirty="0" smtClean="0">
                <a:solidFill>
                  <a:schemeClr val="accent4">
                    <a:lumMod val="50000"/>
                  </a:schemeClr>
                </a:solidFill>
              </a:rPr>
              <a:t> (Sassari)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</a:p>
          <a:p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</a:rPr>
              <a:t>17.30 – 18.00 </a:t>
            </a: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</a:rPr>
              <a:t>Verifica ECM</a:t>
            </a:r>
            <a:endParaRPr lang="it-IT" sz="9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215074" y="5572140"/>
            <a:ext cx="285752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Responsabili Scientifici</a:t>
            </a:r>
            <a:r>
              <a:rPr kumimoji="0" lang="it-IT" sz="900" b="0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del Congresso: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Dott.ssa Giuliana Giuliani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9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Dott. Gianluigi </a:t>
            </a:r>
            <a:r>
              <a:rPr lang="it-IT" sz="900" b="1" dirty="0" err="1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Luridiana</a:t>
            </a:r>
            <a:endParaRPr lang="it-IT" sz="900" b="1" dirty="0" smtClean="0">
              <a:solidFill>
                <a:schemeClr val="accent4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Dott.ssa</a:t>
            </a:r>
            <a:r>
              <a:rPr kumimoji="0" lang="it-IT" sz="9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900" b="1" i="0" u="none" strike="noStrike" cap="none" normalizeH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Pierina</a:t>
            </a:r>
            <a:r>
              <a:rPr kumimoji="0" lang="it-IT" sz="9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it-IT" sz="900" b="1" i="0" u="none" strike="noStrike" cap="none" normalizeH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Cottu</a:t>
            </a:r>
            <a:endParaRPr kumimoji="0" lang="it-IT" sz="9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Segreteria </a:t>
            </a:r>
            <a:r>
              <a:rPr lang="it-IT" sz="900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Organizzativa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ACOI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234</Words>
  <Application>Microsoft Office PowerPoint</Application>
  <PresentationFormat>Presentazione su schermo (4:3)</PresentationFormat>
  <Paragraphs>143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Verso le Breast Unit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malattia diverticolare del colon attualità in chirurgia</dc:title>
  <dc:creator>nicola</dc:creator>
  <cp:lastModifiedBy>Francesca V</cp:lastModifiedBy>
  <cp:revision>46</cp:revision>
  <dcterms:created xsi:type="dcterms:W3CDTF">2016-04-24T18:42:48Z</dcterms:created>
  <dcterms:modified xsi:type="dcterms:W3CDTF">2017-09-05T14:08:04Z</dcterms:modified>
</cp:coreProperties>
</file>